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98" r:id="rId2"/>
    <p:sldId id="287" r:id="rId3"/>
    <p:sldId id="288" r:id="rId4"/>
    <p:sldId id="289" r:id="rId5"/>
    <p:sldId id="290" r:id="rId6"/>
    <p:sldId id="259" r:id="rId7"/>
    <p:sldId id="296" r:id="rId8"/>
    <p:sldId id="278" r:id="rId9"/>
    <p:sldId id="297" r:id="rId10"/>
    <p:sldId id="263" r:id="rId11"/>
    <p:sldId id="292" r:id="rId12"/>
    <p:sldId id="275" r:id="rId13"/>
    <p:sldId id="293" r:id="rId14"/>
    <p:sldId id="294" r:id="rId15"/>
    <p:sldId id="283" r:id="rId16"/>
    <p:sldId id="271" r:id="rId17"/>
    <p:sldId id="295" r:id="rId18"/>
    <p:sldId id="299" r:id="rId19"/>
    <p:sldId id="270" r:id="rId20"/>
    <p:sldId id="300"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60AA2"/>
    <a:srgbClr val="A31D93"/>
    <a:srgbClr val="A0208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p:scale>
          <a:sx n="66" d="100"/>
          <a:sy n="66" d="100"/>
        </p:scale>
        <p:origin x="-69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4996F-C98A-40FD-922D-0C55B61AAE8E}" type="datetimeFigureOut">
              <a:rPr lang="en-GB" smtClean="0"/>
              <a:pPr/>
              <a:t>01/12/2022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E3B76-3190-477A-BD83-8F757E901784}" type="slidenum">
              <a:rPr lang="en-GB" smtClean="0"/>
              <a:pPr/>
              <a:t>‹#›</a:t>
            </a:fld>
            <a:endParaRPr lang="en-GB"/>
          </a:p>
        </p:txBody>
      </p:sp>
    </p:spTree>
    <p:extLst>
      <p:ext uri="{BB962C8B-B14F-4D97-AF65-F5344CB8AC3E}">
        <p14:creationId xmlns:p14="http://schemas.microsoft.com/office/powerpoint/2010/main" val="358088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E3B76-3190-477A-BD83-8F757E901784}" type="slidenum">
              <a:rPr lang="en-GB" smtClean="0"/>
              <a:pPr/>
              <a:t>17</a:t>
            </a:fld>
            <a:endParaRPr lang="en-GB"/>
          </a:p>
        </p:txBody>
      </p:sp>
    </p:spTree>
    <p:extLst>
      <p:ext uri="{BB962C8B-B14F-4D97-AF65-F5344CB8AC3E}">
        <p14:creationId xmlns:p14="http://schemas.microsoft.com/office/powerpoint/2010/main" val="322002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83CE090-3F49-43B6-B2D7-6CB6A3983E10}" type="slidenum">
              <a:rPr lang="en-GB" smtClean="0"/>
              <a:pPr/>
              <a:t>‹#›</a:t>
            </a:fld>
            <a:endParaRPr lang="en-GB"/>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5" name="Footer Placeholder 4"/>
          <p:cNvSpPr>
            <a:spLocks noGrp="1"/>
          </p:cNvSpPr>
          <p:nvPr>
            <p:ph type="ftr" sz="quarter" idx="11"/>
          </p:nvPr>
        </p:nvSpPr>
        <p:spPr>
          <a:xfrm>
            <a:off x="1066800" y="6172200"/>
            <a:ext cx="5334000" cy="457200"/>
          </a:xfrm>
        </p:spPr>
        <p:txBody>
          <a:bodyPr/>
          <a:lstStyle/>
          <a:p>
            <a:endParaRPr lang="en-GB"/>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083CE090-3F49-43B6-B2D7-6CB6A3983E1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E090-3F49-43B6-B2D7-6CB6A3983E10}" type="slidenum">
              <a:rPr lang="en-GB" smtClean="0"/>
              <a:pPr/>
              <a:t>‹#›</a:t>
            </a:fld>
            <a:endParaRPr lang="en-GB"/>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CE090-3F49-43B6-B2D7-6CB6A3983E10}" type="slidenum">
              <a:rPr lang="en-GB" smtClean="0"/>
              <a:pPr/>
              <a:t>‹#›</a:t>
            </a:fld>
            <a:endParaRPr lang="en-GB"/>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E090-3F49-43B6-B2D7-6CB6A3983E10}" type="slidenum">
              <a:rPr lang="en-GB" smtClean="0"/>
              <a:pPr/>
              <a:t>‹#›</a:t>
            </a:fld>
            <a:endParaRPr lang="en-GB"/>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53DF6B-9EFB-49D5-A53C-084B96E6DAE3}" type="datetimeFigureOut">
              <a:rPr lang="en-GB" smtClean="0"/>
              <a:pPr/>
              <a:t>01/12/2022</a:t>
            </a:fld>
            <a:endParaRPr lang="en-GB"/>
          </a:p>
        </p:txBody>
      </p:sp>
      <p:sp>
        <p:nvSpPr>
          <p:cNvPr id="6" name="Footer Placeholder 5"/>
          <p:cNvSpPr>
            <a:spLocks noGrp="1"/>
          </p:cNvSpPr>
          <p:nvPr>
            <p:ph type="ftr" sz="quarter" idx="11"/>
          </p:nvPr>
        </p:nvSpPr>
        <p:spPr>
          <a:xfrm>
            <a:off x="1219200" y="6172200"/>
            <a:ext cx="5181600" cy="457200"/>
          </a:xfrm>
        </p:spPr>
        <p:txBody>
          <a:bodyPr/>
          <a:lstStyle/>
          <a:p>
            <a:endParaRPr lang="en-GB"/>
          </a:p>
        </p:txBody>
      </p:sp>
      <p:sp>
        <p:nvSpPr>
          <p:cNvPr id="7" name="Slide Number Placeholder 6"/>
          <p:cNvSpPr>
            <a:spLocks noGrp="1"/>
          </p:cNvSpPr>
          <p:nvPr>
            <p:ph type="sldNum" sz="quarter" idx="12"/>
          </p:nvPr>
        </p:nvSpPr>
        <p:spPr>
          <a:xfrm>
            <a:off x="195072" y="6208776"/>
            <a:ext cx="609600" cy="457200"/>
          </a:xfrm>
        </p:spPr>
        <p:txBody>
          <a:bodyPr/>
          <a:lstStyle/>
          <a:p>
            <a:fld id="{083CE090-3F49-43B6-B2D7-6CB6A3983E10}" type="slidenum">
              <a:rPr lang="en-GB" smtClean="0"/>
              <a:pPr/>
              <a:t>‹#›</a:t>
            </a:fld>
            <a:endParaRPr lang="en-GB"/>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053DF6B-9EFB-49D5-A53C-084B96E6DAE3}" type="datetimeFigureOut">
              <a:rPr lang="en-GB" smtClean="0"/>
              <a:pPr/>
              <a:t>01/12/2022</a:t>
            </a:fld>
            <a:endParaRPr lang="en-GB"/>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83CE090-3F49-43B6-B2D7-6CB6A3983E1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emf"/><Relationship Id="rId3" Type="http://schemas.openxmlformats.org/officeDocument/2006/relationships/image" Target="../media/image11.png"/><Relationship Id="rId7" Type="http://schemas.openxmlformats.org/officeDocument/2006/relationships/image" Target="../media/image7.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 y="34926"/>
            <a:ext cx="12230101"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82109" y="1219200"/>
            <a:ext cx="6095204" cy="1107996"/>
          </a:xfrm>
          <a:prstGeom prst="rect">
            <a:avLst/>
          </a:prstGeom>
        </p:spPr>
        <p:txBody>
          <a:bodyPr>
            <a:spAutoFit/>
          </a:bodyPr>
          <a:lstStyle/>
          <a:p>
            <a:pPr algn="ctr">
              <a:defRPr/>
            </a:pPr>
            <a:r>
              <a:rPr lang="en-US" sz="66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 </a:t>
            </a:r>
            <a:r>
              <a:rPr lang="en-US" sz="6600"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 4</a:t>
            </a:r>
            <a:endParaRPr lang="en-US" sz="66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7" name="Rectangle 6"/>
          <p:cNvSpPr/>
          <p:nvPr/>
        </p:nvSpPr>
        <p:spPr>
          <a:xfrm>
            <a:off x="1161534" y="2327196"/>
            <a:ext cx="9597081" cy="2585323"/>
          </a:xfrm>
          <a:prstGeom prst="rect">
            <a:avLst/>
          </a:prstGeom>
          <a:noFill/>
        </p:spPr>
        <p:txBody>
          <a:bodyPr wrap="square" lIns="91440" tIns="45720" rIns="91440" bIns="45720">
            <a:spAutoFit/>
          </a:bodyPr>
          <a:lstStyle/>
          <a:p>
            <a:pPr algn="ct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Cuộc </a:t>
            </a: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kháng chiến chống quân Tống xâm lược </a:t>
            </a:r>
            <a:r>
              <a:rPr lang="en-US" sz="5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lần</a:t>
            </a: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thứ</a:t>
            </a: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hai</a:t>
            </a: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endPar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(1075 – 1077)</a:t>
            </a:r>
          </a:p>
        </p:txBody>
      </p:sp>
    </p:spTree>
    <p:extLst>
      <p:ext uri="{BB962C8B-B14F-4D97-AF65-F5344CB8AC3E}">
        <p14:creationId xmlns:p14="http://schemas.microsoft.com/office/powerpoint/2010/main" val="12143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533400" y="-18535"/>
            <a:ext cx="1051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p:cNvSpPr>
            <a:spLocks noChangeArrowheads="1"/>
          </p:cNvSpPr>
          <p:nvPr/>
        </p:nvSpPr>
        <p:spPr bwMode="auto">
          <a:xfrm>
            <a:off x="7896200" y="1268760"/>
            <a:ext cx="753616"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AutoShape 9"/>
          <p:cNvSpPr>
            <a:spLocks noChangeArrowheads="1"/>
          </p:cNvSpPr>
          <p:nvPr/>
        </p:nvSpPr>
        <p:spPr bwMode="auto">
          <a:xfrm>
            <a:off x="8328248" y="2492896"/>
            <a:ext cx="753616" cy="72008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AutoShape 10"/>
          <p:cNvSpPr>
            <a:spLocks noChangeArrowheads="1"/>
          </p:cNvSpPr>
          <p:nvPr/>
        </p:nvSpPr>
        <p:spPr bwMode="auto">
          <a:xfrm>
            <a:off x="9480376" y="3212976"/>
            <a:ext cx="635174" cy="72008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 Box 11"/>
          <p:cNvSpPr txBox="1">
            <a:spLocks noChangeArrowheads="1"/>
          </p:cNvSpPr>
          <p:nvPr/>
        </p:nvSpPr>
        <p:spPr bwMode="auto">
          <a:xfrm>
            <a:off x="8688288" y="1340768"/>
            <a:ext cx="1829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cs typeface="Times New Roman" pitchFamily="18" charset="0"/>
              </a:rPr>
              <a:t>Ung Châu</a:t>
            </a:r>
          </a:p>
        </p:txBody>
      </p:sp>
      <p:sp>
        <p:nvSpPr>
          <p:cNvPr id="9" name="Text Box 12"/>
          <p:cNvSpPr txBox="1">
            <a:spLocks noChangeArrowheads="1"/>
          </p:cNvSpPr>
          <p:nvPr/>
        </p:nvSpPr>
        <p:spPr bwMode="auto">
          <a:xfrm>
            <a:off x="8799512" y="2204864"/>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cs typeface="Times New Roman" pitchFamily="18" charset="0"/>
              </a:rPr>
              <a:t>Khâm Châu</a:t>
            </a:r>
          </a:p>
        </p:txBody>
      </p:sp>
      <p:sp>
        <p:nvSpPr>
          <p:cNvPr id="10" name="Text Box 13"/>
          <p:cNvSpPr txBox="1">
            <a:spLocks noChangeArrowheads="1"/>
          </p:cNvSpPr>
          <p:nvPr/>
        </p:nvSpPr>
        <p:spPr bwMode="auto">
          <a:xfrm>
            <a:off x="8977313" y="3857625"/>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cs typeface="Times New Roman" pitchFamily="18" charset="0"/>
              </a:rPr>
              <a:t>Liêm Châu</a:t>
            </a:r>
          </a:p>
        </p:txBody>
      </p:sp>
      <p:graphicFrame>
        <p:nvGraphicFramePr>
          <p:cNvPr id="11" name="Object 14"/>
          <p:cNvGraphicFramePr>
            <a:graphicFrameLocks noChangeAspect="1"/>
          </p:cNvGraphicFramePr>
          <p:nvPr>
            <p:extLst>
              <p:ext uri="{D42A27DB-BD31-4B8C-83A1-F6EECF244321}">
                <p14:modId xmlns:p14="http://schemas.microsoft.com/office/powerpoint/2010/main" val="1153136887"/>
              </p:ext>
            </p:extLst>
          </p:nvPr>
        </p:nvGraphicFramePr>
        <p:xfrm>
          <a:off x="5542384" y="1196752"/>
          <a:ext cx="2209800" cy="406400"/>
        </p:xfrm>
        <a:graphic>
          <a:graphicData uri="http://schemas.openxmlformats.org/presentationml/2006/ole">
            <mc:AlternateContent xmlns:mc="http://schemas.openxmlformats.org/markup-compatibility/2006">
              <mc:Choice xmlns:v="urn:schemas-microsoft-com:vml" Requires="v">
                <p:oleObj spid="_x0000_s1321" name="CorelDRAW" r:id="rId4" imgW="1302840" imgH="217440" progId="">
                  <p:embed/>
                </p:oleObj>
              </mc:Choice>
              <mc:Fallback>
                <p:oleObj name="CorelDRAW" r:id="rId4" imgW="1302840" imgH="217440"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384" y="1196752"/>
                        <a:ext cx="2209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extLst>
              <p:ext uri="{D42A27DB-BD31-4B8C-83A1-F6EECF244321}">
                <p14:modId xmlns:p14="http://schemas.microsoft.com/office/powerpoint/2010/main" val="3978549861"/>
              </p:ext>
            </p:extLst>
          </p:nvPr>
        </p:nvGraphicFramePr>
        <p:xfrm>
          <a:off x="8357072" y="1700808"/>
          <a:ext cx="403225" cy="1066800"/>
        </p:xfrm>
        <a:graphic>
          <a:graphicData uri="http://schemas.openxmlformats.org/presentationml/2006/ole">
            <mc:AlternateContent xmlns:mc="http://schemas.openxmlformats.org/markup-compatibility/2006">
              <mc:Choice xmlns:v="urn:schemas-microsoft-com:vml" Requires="v">
                <p:oleObj spid="_x0000_s1322" name="CorelDRAW" r:id="rId6" imgW="250200" imgH="660960" progId="">
                  <p:embed/>
                </p:oleObj>
              </mc:Choice>
              <mc:Fallback>
                <p:oleObj name="CorelDRAW" r:id="rId6" imgW="250200" imgH="660960"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7072" y="1700808"/>
                        <a:ext cx="403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6"/>
          <p:cNvGraphicFramePr>
            <a:graphicFrameLocks noChangeAspect="1"/>
          </p:cNvGraphicFramePr>
          <p:nvPr>
            <p:extLst>
              <p:ext uri="{D42A27DB-BD31-4B8C-83A1-F6EECF244321}">
                <p14:modId xmlns:p14="http://schemas.microsoft.com/office/powerpoint/2010/main" val="35362372"/>
              </p:ext>
            </p:extLst>
          </p:nvPr>
        </p:nvGraphicFramePr>
        <p:xfrm>
          <a:off x="7824192" y="3068960"/>
          <a:ext cx="1066800" cy="1219200"/>
        </p:xfrm>
        <a:graphic>
          <a:graphicData uri="http://schemas.openxmlformats.org/presentationml/2006/ole">
            <mc:AlternateContent xmlns:mc="http://schemas.openxmlformats.org/markup-compatibility/2006">
              <mc:Choice xmlns:v="urn:schemas-microsoft-com:vml" Requires="v">
                <p:oleObj spid="_x0000_s1323" name="CorelDRAW" r:id="rId8" imgW="670320" imgH="766440" progId="">
                  <p:embed/>
                </p:oleObj>
              </mc:Choice>
              <mc:Fallback>
                <p:oleObj name="CorelDRAW" r:id="rId8" imgW="670320" imgH="766440" progId="">
                  <p:embed/>
                  <p:pic>
                    <p:nvPicPr>
                      <p:cNvPr id="0" name="Picture 2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4192" y="306896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7"/>
          <p:cNvGraphicFramePr>
            <a:graphicFrameLocks noChangeAspect="1"/>
          </p:cNvGraphicFramePr>
          <p:nvPr>
            <p:extLst>
              <p:ext uri="{D42A27DB-BD31-4B8C-83A1-F6EECF244321}">
                <p14:modId xmlns:p14="http://schemas.microsoft.com/office/powerpoint/2010/main" val="537921311"/>
              </p:ext>
            </p:extLst>
          </p:nvPr>
        </p:nvGraphicFramePr>
        <p:xfrm>
          <a:off x="8904312" y="2852937"/>
          <a:ext cx="762000" cy="639763"/>
        </p:xfrm>
        <a:graphic>
          <a:graphicData uri="http://schemas.openxmlformats.org/presentationml/2006/ole">
            <mc:AlternateContent xmlns:mc="http://schemas.openxmlformats.org/markup-compatibility/2006">
              <mc:Choice xmlns:v="urn:schemas-microsoft-com:vml" Requires="v">
                <p:oleObj spid="_x0000_s1324" name="CorelDRAW" r:id="rId10" imgW="481680" imgH="405000" progId="">
                  <p:embed/>
                </p:oleObj>
              </mc:Choice>
              <mc:Fallback>
                <p:oleObj name="CorelDRAW" r:id="rId10" imgW="481680" imgH="405000" progId="">
                  <p:embed/>
                  <p:pic>
                    <p:nvPicPr>
                      <p:cNvPr id="0" name="Picture 2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4312" y="2852937"/>
                        <a:ext cx="762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9"/>
          <p:cNvGraphicFramePr>
            <a:graphicFrameLocks noChangeAspect="1"/>
          </p:cNvGraphicFramePr>
          <p:nvPr>
            <p:extLst>
              <p:ext uri="{D42A27DB-BD31-4B8C-83A1-F6EECF244321}">
                <p14:modId xmlns:p14="http://schemas.microsoft.com/office/powerpoint/2010/main" val="1892077732"/>
              </p:ext>
            </p:extLst>
          </p:nvPr>
        </p:nvGraphicFramePr>
        <p:xfrm>
          <a:off x="4295801" y="6093296"/>
          <a:ext cx="568325" cy="838200"/>
        </p:xfrm>
        <a:graphic>
          <a:graphicData uri="http://schemas.openxmlformats.org/presentationml/2006/ole">
            <mc:AlternateContent xmlns:mc="http://schemas.openxmlformats.org/markup-compatibility/2006">
              <mc:Choice xmlns:v="urn:schemas-microsoft-com:vml" Requires="v">
                <p:oleObj spid="_x0000_s1325" name="CorelDRAW" r:id="rId12" imgW="328320" imgH="483840" progId="">
                  <p:embed/>
                </p:oleObj>
              </mc:Choice>
              <mc:Fallback>
                <p:oleObj name="CorelDRAW" r:id="rId12" imgW="328320" imgH="483840" progId="">
                  <p:embed/>
                  <p:pic>
                    <p:nvPicPr>
                      <p:cNvPr id="0" name="Picture 2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5801" y="6093296"/>
                        <a:ext cx="568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58495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500" fill="hold"/>
                                        <p:tgtEl>
                                          <p:spTgt spid="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46222" y="1638624"/>
            <a:ext cx="8932985" cy="646331"/>
          </a:xfrm>
          <a:prstGeom prst="rect">
            <a:avLst/>
          </a:prstGeom>
          <a:noFill/>
          <a:ln w="9525">
            <a:noFill/>
            <a:miter lim="800000"/>
            <a:headEnd/>
            <a:tailEnd/>
          </a:ln>
        </p:spPr>
        <p:txBody>
          <a:bodyPr>
            <a:spAutoFit/>
          </a:bodyPr>
          <a:lstStyle/>
          <a:p>
            <a:pPr indent="234950" algn="just">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Trận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Nguyệt</a:t>
            </a:r>
            <a:r>
              <a:rPr lang="en-US" sz="3600" b="1" dirty="0">
                <a:solidFill>
                  <a:srgbClr val="FF0000"/>
                </a:solidFill>
                <a:latin typeface="Times New Roman" pitchFamily="18" charset="0"/>
                <a:cs typeface="Times New Roman" pitchFamily="18" charset="0"/>
              </a:rPr>
              <a:t>.</a:t>
            </a:r>
          </a:p>
        </p:txBody>
      </p:sp>
      <p:sp>
        <p:nvSpPr>
          <p:cNvPr id="9" name="Text Box 7"/>
          <p:cNvSpPr txBox="1">
            <a:spLocks noChangeArrowheads="1"/>
          </p:cNvSpPr>
          <p:nvPr/>
        </p:nvSpPr>
        <p:spPr bwMode="auto">
          <a:xfrm>
            <a:off x="1498949" y="2284956"/>
            <a:ext cx="8932985" cy="1323439"/>
          </a:xfrm>
          <a:prstGeom prst="rect">
            <a:avLst/>
          </a:prstGeom>
          <a:noFill/>
          <a:ln w="9525">
            <a:noFill/>
            <a:miter lim="800000"/>
            <a:headEnd/>
            <a:tailEnd/>
          </a:ln>
          <a:effectLst/>
        </p:spPr>
        <p:txBody>
          <a:bodyPr>
            <a:spAutoFit/>
          </a:bodyPr>
          <a:lstStyle/>
          <a:p>
            <a:pPr indent="234950" algn="just">
              <a:spcBef>
                <a:spcPct val="50000"/>
              </a:spcBef>
            </a:pPr>
            <a:r>
              <a:rPr lang="en-US" sz="4000" b="1" i="1" dirty="0" err="1">
                <a:latin typeface="Times New Roman" pitchFamily="18" charset="0"/>
                <a:cs typeface="Times New Roman" pitchFamily="18" charset="0"/>
              </a:rPr>
              <a:t>Sau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khi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trở</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về</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Lý</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đã</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làm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gì</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để</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chuẩn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bị</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chiến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đấu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với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giặc</a:t>
            </a:r>
            <a:r>
              <a:rPr lang="en-US" sz="4000" b="1" i="1" dirty="0">
                <a:latin typeface="Times New Roman" pitchFamily="18" charset="0"/>
                <a:cs typeface="Times New Roman" pitchFamily="18" charset="0"/>
              </a:rPr>
              <a:t> ?</a:t>
            </a:r>
          </a:p>
        </p:txBody>
      </p:sp>
      <p:sp>
        <p:nvSpPr>
          <p:cNvPr id="10" name="Text Box 8"/>
          <p:cNvSpPr txBox="1">
            <a:spLocks noChangeArrowheads="1"/>
          </p:cNvSpPr>
          <p:nvPr/>
        </p:nvSpPr>
        <p:spPr bwMode="auto">
          <a:xfrm>
            <a:off x="1498949" y="2266420"/>
            <a:ext cx="9264220" cy="1938992"/>
          </a:xfrm>
          <a:prstGeom prst="rect">
            <a:avLst/>
          </a:prstGeom>
          <a:solidFill>
            <a:schemeClr val="bg1">
              <a:lumMod val="95000"/>
            </a:schemeClr>
          </a:solidFill>
          <a:ln w="9525">
            <a:noFill/>
            <a:miter lim="800000"/>
            <a:headEnd/>
            <a:tailEnd/>
          </a:ln>
        </p:spPr>
        <p:txBody>
          <a:bodyPr wrap="square">
            <a:spAutoFit/>
          </a:bodyPr>
          <a:lstStyle/>
          <a:p>
            <a:pPr indent="234950" algn="just">
              <a:spcBef>
                <a:spcPct val="50000"/>
              </a:spcBef>
            </a:pPr>
            <a:r>
              <a:rPr lang="en-US" sz="4000" b="1" dirty="0" err="1">
                <a:solidFill>
                  <a:srgbClr val="0000FF"/>
                </a:solidFill>
                <a:latin typeface="Times New Roman" pitchFamily="18" charset="0"/>
                <a:cs typeface="Times New Roman" pitchFamily="18" charset="0"/>
              </a:rPr>
              <a:t>Lý</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động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phòng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tuyến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bờ</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nam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một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khúc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Cầu</a:t>
            </a:r>
            <a:r>
              <a:rPr lang="en-US" sz="4000" b="1" dirty="0">
                <a:solidFill>
                  <a:srgbClr val="0000FF"/>
                </a:solidFill>
                <a:latin typeface="Times New Roman" pitchFamily="18" charset="0"/>
                <a:cs typeface="Times New Roman" pitchFamily="18" charset="0"/>
              </a:rPr>
              <a:t>).</a:t>
            </a:r>
            <a:r>
              <a:rPr lang="en-US" sz="4000" b="1" dirty="0">
                <a:latin typeface="Times New Roman" pitchFamily="18" charset="0"/>
                <a:cs typeface="Times New Roman" pitchFamily="18" charset="0"/>
              </a:rPr>
              <a:t> </a:t>
            </a:r>
          </a:p>
        </p:txBody>
      </p:sp>
      <p:sp>
        <p:nvSpPr>
          <p:cNvPr id="5" name="TextBox 4"/>
          <p:cNvSpPr txBox="1"/>
          <p:nvPr/>
        </p:nvSpPr>
        <p:spPr>
          <a:xfrm>
            <a:off x="177114" y="1082450"/>
            <a:ext cx="96774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a:t>
            </a:r>
            <a:r>
              <a:rPr lang="en-GB" sz="3600" b="1" dirty="0" err="1">
                <a:latin typeface="Times New Roman" pitchFamily="18" charset="0"/>
                <a:cs typeface="Times New Roman" pitchFamily="18" charset="0"/>
              </a:rPr>
              <a:t>động</a:t>
            </a:r>
            <a:r>
              <a:rPr lang="en-GB" sz="3600" b="1" dirty="0">
                <a:latin typeface="Times New Roman" pitchFamily="18" charset="0"/>
                <a:cs typeface="Times New Roman" pitchFamily="18" charset="0"/>
              </a:rPr>
              <a:t> 2</a:t>
            </a:r>
            <a:r>
              <a:rPr lang="en-GB" sz="3600" b="1" dirty="0" smtClean="0">
                <a:latin typeface="Times New Roman" pitchFamily="18" charset="0"/>
                <a:cs typeface="Times New Roman" pitchFamily="18" charset="0"/>
              </a:rPr>
              <a:t>:Tìm </a:t>
            </a:r>
            <a:r>
              <a:rPr lang="en-GB" sz="3600" b="1" dirty="0" err="1" smtClean="0">
                <a:latin typeface="Times New Roman" pitchFamily="18" charset="0"/>
                <a:cs typeface="Times New Roman" pitchFamily="18" charset="0"/>
              </a:rPr>
              <a:t>hiểu</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diễn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tiến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và</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kết</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quả</a:t>
            </a:r>
            <a:endParaRPr lang="en-GB"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708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290"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539458" y="6927"/>
            <a:ext cx="4800600" cy="1752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2400" dirty="0">
              <a:solidFill>
                <a:srgbClr val="0000CC"/>
              </a:solidFill>
            </a:endParaRPr>
          </a:p>
          <a:p>
            <a:pPr algn="just"/>
            <a:r>
              <a:rPr lang="en-US" sz="2400" dirty="0">
                <a:solidFill>
                  <a:srgbClr val="0000CC"/>
                </a:solidFill>
                <a:latin typeface="Times New Roman" pitchFamily="18" charset="0"/>
                <a:cs typeface="Times New Roman" pitchFamily="18" charset="0"/>
              </a:rPr>
              <a:t>Chiến tuyến cao như thành</a:t>
            </a:r>
            <a:r>
              <a:rPr lang="en-US" sz="2400" dirty="0">
                <a:latin typeface="Times New Roman" pitchFamily="18" charset="0"/>
                <a:cs typeface="Times New Roman" pitchFamily="18" charset="0"/>
              </a:rPr>
              <a:t>, cọc tre,</a:t>
            </a:r>
          </a:p>
          <a:p>
            <a:pPr algn="just"/>
            <a:r>
              <a:rPr lang="en-US" sz="2400" dirty="0">
                <a:latin typeface="Times New Roman" pitchFamily="18" charset="0"/>
                <a:cs typeface="Times New Roman" pitchFamily="18" charset="0"/>
              </a:rPr>
              <a:t> chông tre tua tủa cắm suốt từ bãi vào</a:t>
            </a:r>
          </a:p>
          <a:p>
            <a:pPr algn="just"/>
            <a:r>
              <a:rPr lang="en-US" sz="2400" dirty="0">
                <a:latin typeface="Times New Roman" pitchFamily="18" charset="0"/>
                <a:cs typeface="Times New Roman" pitchFamily="18" charset="0"/>
              </a:rPr>
              <a:t> chiến lũy. Trên mặt thành có tre đóng </a:t>
            </a:r>
          </a:p>
          <a:p>
            <a:pPr algn="just"/>
            <a:r>
              <a:rPr lang="en-US" sz="2400" dirty="0">
                <a:latin typeface="Times New Roman" pitchFamily="18" charset="0"/>
                <a:cs typeface="Times New Roman" pitchFamily="18" charset="0"/>
              </a:rPr>
              <a:t>dày mấy tầng.</a:t>
            </a:r>
          </a:p>
          <a:p>
            <a:r>
              <a:rPr lang="en-US" sz="2400" dirty="0"/>
              <a:t> .</a:t>
            </a:r>
          </a:p>
        </p:txBody>
      </p:sp>
    </p:spTree>
    <p:extLst>
      <p:ext uri="{BB962C8B-B14F-4D97-AF65-F5344CB8AC3E}">
        <p14:creationId xmlns:p14="http://schemas.microsoft.com/office/powerpoint/2010/main" val="1671042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228600"/>
            <a:ext cx="9220200" cy="6477000"/>
            <a:chOff x="-76200" y="228600"/>
            <a:chExt cx="9220200" cy="6477000"/>
          </a:xfrm>
        </p:grpSpPr>
        <p:pic>
          <p:nvPicPr>
            <p:cNvPr id="3" name="imgb" descr="nhu%20nguyet"/>
            <p:cNvPicPr>
              <a:picLocks noChangeAspect="1" noChangeArrowheads="1"/>
            </p:cNvPicPr>
            <p:nvPr/>
          </p:nvPicPr>
          <p:blipFill>
            <a:blip r:embed="rId2" cstate="print"/>
            <a:srcRect/>
            <a:stretch>
              <a:fillRect/>
            </a:stretch>
          </p:blipFill>
          <p:spPr bwMode="auto">
            <a:xfrm>
              <a:off x="0" y="228600"/>
              <a:ext cx="9144000" cy="6477000"/>
            </a:xfrm>
            <a:prstGeom prst="rect">
              <a:avLst/>
            </a:prstGeom>
            <a:noFill/>
            <a:ln w="9525">
              <a:noFill/>
              <a:miter lim="800000"/>
              <a:headEnd/>
              <a:tailEnd/>
            </a:ln>
          </p:spPr>
        </p:pic>
        <p:sp>
          <p:nvSpPr>
            <p:cNvPr id="4" name="Rectangle 3"/>
            <p:cNvSpPr>
              <a:spLocks noChangeArrowheads="1"/>
            </p:cNvSpPr>
            <p:nvPr/>
          </p:nvSpPr>
          <p:spPr bwMode="auto">
            <a:xfrm>
              <a:off x="-76200" y="5943600"/>
              <a:ext cx="9144000" cy="762000"/>
            </a:xfrm>
            <a:prstGeom prst="rect">
              <a:avLst/>
            </a:prstGeom>
            <a:solidFill>
              <a:srgbClr val="F1FEA0"/>
            </a:solidFill>
            <a:ln w="9525">
              <a:noFill/>
              <a:miter lim="800000"/>
              <a:headEnd/>
              <a:tailEnd/>
            </a:ln>
            <a:effectLst/>
          </p:spPr>
          <p:txBody>
            <a:bodyPr anchor="ctr"/>
            <a:lstStyle/>
            <a:p>
              <a:pPr algn="ctr"/>
              <a:r>
                <a:rPr lang="en-US" sz="4000" b="1" dirty="0" err="1">
                  <a:solidFill>
                    <a:srgbClr val="CC0000"/>
                  </a:solidFill>
                  <a:latin typeface="Times New Roman" panose="02020603050405020304" pitchFamily="18" charset="0"/>
                  <a:cs typeface="Times New Roman" panose="02020603050405020304" pitchFamily="18" charset="0"/>
                </a:rPr>
                <a:t>Sông</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Như</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smtClean="0">
                  <a:solidFill>
                    <a:srgbClr val="CC0000"/>
                  </a:solidFill>
                  <a:latin typeface="Times New Roman" panose="02020603050405020304" pitchFamily="18" charset="0"/>
                  <a:cs typeface="Times New Roman" panose="02020603050405020304" pitchFamily="18" charset="0"/>
                </a:rPr>
                <a:t>Nguyệt</a:t>
              </a:r>
              <a:r>
                <a:rPr lang="en-US" sz="4000" b="1" dirty="0" smtClean="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sông</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Cầu</a:t>
              </a:r>
              <a:r>
                <a:rPr lang="en-US" sz="4000" b="1" dirty="0">
                  <a:solidFill>
                    <a:srgbClr val="CC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002300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76199" y="685800"/>
            <a:ext cx="8932985" cy="646331"/>
          </a:xfrm>
          <a:prstGeom prst="rect">
            <a:avLst/>
          </a:prstGeom>
          <a:noFill/>
          <a:ln w="9525">
            <a:noFill/>
            <a:miter lim="800000"/>
            <a:headEnd/>
            <a:tailEnd/>
          </a:ln>
        </p:spPr>
        <p:txBody>
          <a:bodyPr>
            <a:spAutoFit/>
          </a:bodyPr>
          <a:lstStyle/>
          <a:p>
            <a:pPr indent="234950" algn="just">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Trận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Nguyệt</a:t>
            </a:r>
            <a:r>
              <a:rPr lang="en-US" sz="3600" b="1" dirty="0">
                <a:solidFill>
                  <a:srgbClr val="FF0000"/>
                </a:solidFill>
                <a:latin typeface="Times New Roman" pitchFamily="18" charset="0"/>
                <a:cs typeface="Times New Roman" pitchFamily="18" charset="0"/>
              </a:rPr>
              <a:t>.</a:t>
            </a:r>
          </a:p>
        </p:txBody>
      </p:sp>
      <p:sp>
        <p:nvSpPr>
          <p:cNvPr id="11" name="Rectangle 3"/>
          <p:cNvSpPr>
            <a:spLocks noChangeArrowheads="1"/>
          </p:cNvSpPr>
          <p:nvPr/>
        </p:nvSpPr>
        <p:spPr bwMode="auto">
          <a:xfrm>
            <a:off x="996462" y="1327786"/>
            <a:ext cx="10210800" cy="1323439"/>
          </a:xfrm>
          <a:prstGeom prst="rect">
            <a:avLst/>
          </a:prstGeom>
          <a:noFill/>
          <a:ln w="9525">
            <a:noFill/>
            <a:miter lim="800000"/>
            <a:headEnd/>
            <a:tailEnd/>
          </a:ln>
        </p:spPr>
        <p:txBody>
          <a:bodyPr wrap="square">
            <a:spAutoFit/>
          </a:bodyPr>
          <a:lstStyle/>
          <a:p>
            <a:pPr>
              <a:spcBef>
                <a:spcPct val="50000"/>
              </a:spcBef>
            </a:pP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kéo</a:t>
            </a:r>
            <a:r>
              <a:rPr lang="en-US" sz="4000" b="1" i="1" dirty="0">
                <a:latin typeface="Times New Roman" pitchFamily="18" charset="0"/>
                <a:cs typeface="Times New Roman" pitchFamily="18" charset="0"/>
              </a:rPr>
              <a:t> sang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ta </a:t>
            </a:r>
            <a:r>
              <a:rPr lang="en-US" sz="4000" b="1" i="1" dirty="0" err="1">
                <a:latin typeface="Times New Roman" pitchFamily="18" charset="0"/>
                <a:cs typeface="Times New Roman" pitchFamily="18" charset="0"/>
              </a:rPr>
              <a:t>vào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thời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gian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nào</a:t>
            </a:r>
            <a:r>
              <a:rPr lang="en-US" sz="4000" b="1" i="1" dirty="0">
                <a:latin typeface="Times New Roman" pitchFamily="18" charset="0"/>
                <a:cs typeface="Times New Roman" pitchFamily="18" charset="0"/>
              </a:rPr>
              <a:t>? </a:t>
            </a:r>
          </a:p>
        </p:txBody>
      </p:sp>
      <p:sp>
        <p:nvSpPr>
          <p:cNvPr id="12" name="Text Box 17"/>
          <p:cNvSpPr txBox="1">
            <a:spLocks noChangeArrowheads="1"/>
          </p:cNvSpPr>
          <p:nvPr/>
        </p:nvSpPr>
        <p:spPr bwMode="auto">
          <a:xfrm>
            <a:off x="982362" y="1437503"/>
            <a:ext cx="9906000" cy="1323439"/>
          </a:xfrm>
          <a:prstGeom prst="rect">
            <a:avLst/>
          </a:prstGeom>
          <a:solidFill>
            <a:schemeClr val="bg1">
              <a:lumMod val="95000"/>
            </a:schemeClr>
          </a:solidFill>
          <a:ln w="9525">
            <a:noFill/>
            <a:miter lim="800000"/>
            <a:headEnd/>
            <a:tailEnd/>
          </a:ln>
          <a:effectLst/>
        </p:spPr>
        <p:txBody>
          <a:bodyPr wrap="square">
            <a:spAutoFit/>
          </a:bodyPr>
          <a:lstStyle/>
          <a:p>
            <a:pPr>
              <a:spcBef>
                <a:spcPct val="50000"/>
              </a:spcBef>
            </a:pPr>
            <a:r>
              <a:rPr lang="en-US" sz="4000" b="1" dirty="0" smtClean="0">
                <a:solidFill>
                  <a:srgbClr val="0000FF"/>
                </a:solidFill>
                <a:latin typeface="Times New Roman" pitchFamily="18" charset="0"/>
                <a:cs typeface="Times New Roman" pitchFamily="18" charset="0"/>
              </a:rPr>
              <a:t>   Cuối </a:t>
            </a:r>
            <a:r>
              <a:rPr lang="en-US" sz="4000" b="1" dirty="0">
                <a:solidFill>
                  <a:srgbClr val="0000FF"/>
                </a:solidFill>
                <a:latin typeface="Times New Roman" pitchFamily="18" charset="0"/>
                <a:cs typeface="Times New Roman" pitchFamily="18" charset="0"/>
              </a:rPr>
              <a:t>năm 1076, đàu </a:t>
            </a:r>
            <a:r>
              <a:rPr lang="en-US" sz="4000" b="1" dirty="0" smtClean="0">
                <a:solidFill>
                  <a:srgbClr val="0000FF"/>
                </a:solidFill>
                <a:latin typeface="Times New Roman" pitchFamily="18" charset="0"/>
                <a:cs typeface="Times New Roman" pitchFamily="18" charset="0"/>
              </a:rPr>
              <a:t>năm 1077 quân </a:t>
            </a:r>
            <a:r>
              <a:rPr lang="en-US" sz="4000" b="1" dirty="0">
                <a:solidFill>
                  <a:srgbClr val="0000FF"/>
                </a:solidFill>
                <a:latin typeface="Times New Roman" pitchFamily="18" charset="0"/>
                <a:cs typeface="Times New Roman" pitchFamily="18" charset="0"/>
              </a:rPr>
              <a:t>Tống kéo sang xâm lược nước </a:t>
            </a:r>
            <a:r>
              <a:rPr lang="en-US" sz="4000" b="1" dirty="0" smtClean="0">
                <a:solidFill>
                  <a:srgbClr val="0000FF"/>
                </a:solidFill>
                <a:latin typeface="Times New Roman" pitchFamily="18" charset="0"/>
                <a:cs typeface="Times New Roman" pitchFamily="18" charset="0"/>
              </a:rPr>
              <a:t>ta.</a:t>
            </a:r>
            <a:endParaRPr lang="en-US" sz="4000" b="1" dirty="0">
              <a:solidFill>
                <a:srgbClr val="0000FF"/>
              </a:solidFill>
              <a:latin typeface="Times New Roman" pitchFamily="18" charset="0"/>
              <a:cs typeface="Times New Roman" pitchFamily="18" charset="0"/>
            </a:endParaRPr>
          </a:p>
        </p:txBody>
      </p:sp>
      <p:sp>
        <p:nvSpPr>
          <p:cNvPr id="13" name="Text Box 7"/>
          <p:cNvSpPr txBox="1">
            <a:spLocks noChangeArrowheads="1"/>
          </p:cNvSpPr>
          <p:nvPr/>
        </p:nvSpPr>
        <p:spPr bwMode="auto">
          <a:xfrm>
            <a:off x="1029730" y="2965781"/>
            <a:ext cx="9460524" cy="1323439"/>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Lực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Tống</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như</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thế</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nào</a:t>
            </a:r>
            <a:r>
              <a:rPr lang="en-US" sz="4000" b="1" i="1" dirty="0">
                <a:latin typeface="Times New Roman" pitchFamily="18" charset="0"/>
                <a:cs typeface="Times New Roman" pitchFamily="18" charset="0"/>
              </a:rPr>
              <a:t>? Do </a:t>
            </a:r>
            <a:r>
              <a:rPr lang="en-US" sz="4000" b="1" i="1" dirty="0" err="1">
                <a:latin typeface="Times New Roman" pitchFamily="18" charset="0"/>
                <a:cs typeface="Times New Roman" pitchFamily="18" charset="0"/>
              </a:rPr>
              <a:t>ai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chỉ</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huy</a:t>
            </a:r>
            <a:r>
              <a:rPr lang="en-US" sz="4000" b="1" i="1" dirty="0">
                <a:latin typeface="Times New Roman" pitchFamily="18" charset="0"/>
                <a:cs typeface="Times New Roman" pitchFamily="18" charset="0"/>
              </a:rPr>
              <a:t>?</a:t>
            </a:r>
          </a:p>
        </p:txBody>
      </p:sp>
      <p:sp>
        <p:nvSpPr>
          <p:cNvPr id="14" name="Text Box 8"/>
          <p:cNvSpPr txBox="1">
            <a:spLocks noChangeArrowheads="1"/>
          </p:cNvSpPr>
          <p:nvPr/>
        </p:nvSpPr>
        <p:spPr bwMode="auto">
          <a:xfrm>
            <a:off x="1011195" y="2738883"/>
            <a:ext cx="9862751" cy="2554545"/>
          </a:xfrm>
          <a:prstGeom prst="rect">
            <a:avLst/>
          </a:prstGeom>
          <a:solidFill>
            <a:schemeClr val="bg1">
              <a:lumMod val="95000"/>
            </a:schemeClr>
          </a:solidFill>
          <a:ln w="9525">
            <a:noFill/>
            <a:miter lim="800000"/>
            <a:headEnd/>
            <a:tailEnd/>
          </a:ln>
        </p:spPr>
        <p:txBody>
          <a:bodyPr wrap="square">
            <a:spAutoFit/>
          </a:bodyPr>
          <a:lstStyle/>
          <a:p>
            <a:pPr indent="234950" algn="just">
              <a:spcBef>
                <a:spcPct val="5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10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bộ</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binh</a:t>
            </a:r>
            <a:r>
              <a:rPr lang="en-US" sz="4000" b="1" dirty="0">
                <a:solidFill>
                  <a:srgbClr val="0000FF"/>
                </a:solidFill>
                <a:latin typeface="Times New Roman" pitchFamily="18" charset="0"/>
                <a:cs typeface="Times New Roman" pitchFamily="18" charset="0"/>
              </a:rPr>
              <a:t>, 1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ngựa</a:t>
            </a:r>
            <a:r>
              <a:rPr lang="en-US" sz="4000" b="1" dirty="0">
                <a:solidFill>
                  <a:srgbClr val="0000FF"/>
                </a:solidFill>
                <a:latin typeface="Times New Roman" pitchFamily="18" charset="0"/>
                <a:cs typeface="Times New Roman" pitchFamily="18" charset="0"/>
              </a:rPr>
              <a:t>, 20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sự</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chỉ</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tướng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Quách</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Quỳ</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theo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bộ</a:t>
            </a:r>
            <a:r>
              <a:rPr lang="en-US" sz="4000" b="1" dirty="0">
                <a:solidFill>
                  <a:srgbClr val="0000FF"/>
                </a:solidFill>
                <a:latin typeface="Times New Roman" pitchFamily="18" charset="0"/>
                <a:cs typeface="Times New Roman" pitchFamily="18" charset="0"/>
              </a:rPr>
              <a:t> ồ </a:t>
            </a:r>
            <a:r>
              <a:rPr lang="en-US" sz="4000" b="1" dirty="0" err="1">
                <a:solidFill>
                  <a:srgbClr val="0000FF"/>
                </a:solidFill>
                <a:latin typeface="Times New Roman" pitchFamily="18" charset="0"/>
                <a:cs typeface="Times New Roman" pitchFamily="18" charset="0"/>
              </a:rPr>
              <a:t>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kéo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a:t>
            </a:r>
            <a:r>
              <a:rPr lang="en-US" sz="4000" b="1" dirty="0">
                <a:latin typeface="Times New Roman" pitchFamily="18" charset="0"/>
                <a:cs typeface="Times New Roman" pitchFamily="18" charset="0"/>
              </a:rPr>
              <a:t> </a:t>
            </a:r>
          </a:p>
        </p:txBody>
      </p:sp>
    </p:spTree>
    <p:extLst>
      <p:ext uri="{BB962C8B-B14F-4D97-AF65-F5344CB8AC3E}">
        <p14:creationId xmlns:p14="http://schemas.microsoft.com/office/powerpoint/2010/main" val="2661178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ndot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66" y="859223"/>
            <a:ext cx="8934450" cy="5491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tran-di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10" y="2496542"/>
            <a:ext cx="5027613" cy="1443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1143000" y="6352699"/>
            <a:ext cx="982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i="1" dirty="0" err="1">
                <a:latin typeface="Verdana" pitchFamily="34" charset="0"/>
              </a:rPr>
              <a:t>Lược</a:t>
            </a:r>
            <a:r>
              <a:rPr lang="en-US" sz="2400" b="1" i="1" dirty="0">
                <a:latin typeface="Verdana" pitchFamily="34" charset="0"/>
              </a:rPr>
              <a:t> </a:t>
            </a:r>
            <a:r>
              <a:rPr lang="en-US" sz="2400" b="1" i="1" dirty="0" err="1">
                <a:latin typeface="Verdana" pitchFamily="34" charset="0"/>
              </a:rPr>
              <a:t>đồ</a:t>
            </a:r>
            <a:r>
              <a:rPr lang="en-US" sz="2400" b="1" i="1" dirty="0">
                <a:latin typeface="Verdana" pitchFamily="34" charset="0"/>
              </a:rPr>
              <a:t> </a:t>
            </a:r>
            <a:r>
              <a:rPr lang="en-US" sz="2400" b="1" i="1" dirty="0" err="1">
                <a:latin typeface="Verdana" pitchFamily="34" charset="0"/>
              </a:rPr>
              <a:t>trận</a:t>
            </a:r>
            <a:r>
              <a:rPr lang="en-US" sz="2400" b="1" i="1" dirty="0">
                <a:latin typeface="Verdana" pitchFamily="34" charset="0"/>
              </a:rPr>
              <a:t> </a:t>
            </a:r>
            <a:r>
              <a:rPr lang="en-US" sz="2400" b="1" i="1" dirty="0" err="1">
                <a:latin typeface="Verdana" pitchFamily="34" charset="0"/>
              </a:rPr>
              <a:t>chiến</a:t>
            </a:r>
            <a:r>
              <a:rPr lang="en-US" sz="2400" b="1" i="1" dirty="0">
                <a:latin typeface="Verdana" pitchFamily="34" charset="0"/>
              </a:rPr>
              <a:t> </a:t>
            </a:r>
            <a:r>
              <a:rPr lang="en-US" sz="2400" b="1" i="1" dirty="0" err="1">
                <a:latin typeface="Verdana" pitchFamily="34" charset="0"/>
              </a:rPr>
              <a:t>tại</a:t>
            </a:r>
            <a:r>
              <a:rPr lang="en-US" sz="2400" b="1" i="1" dirty="0">
                <a:latin typeface="Verdana" pitchFamily="34" charset="0"/>
              </a:rPr>
              <a:t> </a:t>
            </a:r>
            <a:r>
              <a:rPr lang="en-US" sz="2400" b="1" i="1" dirty="0" err="1">
                <a:latin typeface="Verdana" pitchFamily="34" charset="0"/>
              </a:rPr>
              <a:t>phòng</a:t>
            </a:r>
            <a:r>
              <a:rPr lang="en-US" sz="2400" b="1" i="1" dirty="0">
                <a:latin typeface="Verdana" pitchFamily="34" charset="0"/>
              </a:rPr>
              <a:t> </a:t>
            </a:r>
            <a:r>
              <a:rPr lang="en-US" sz="2400" b="1" i="1" dirty="0" err="1">
                <a:latin typeface="Verdana" pitchFamily="34" charset="0"/>
              </a:rPr>
              <a:t>tuyến</a:t>
            </a:r>
            <a:r>
              <a:rPr lang="en-US" sz="2400" b="1" i="1" dirty="0">
                <a:latin typeface="Verdana" pitchFamily="34" charset="0"/>
              </a:rPr>
              <a:t> </a:t>
            </a:r>
            <a:r>
              <a:rPr lang="en-US" sz="2400" b="1" i="1" dirty="0" err="1">
                <a:latin typeface="Verdana" pitchFamily="34" charset="0"/>
              </a:rPr>
              <a:t>sông</a:t>
            </a:r>
            <a:r>
              <a:rPr lang="en-US" sz="2400" b="1" i="1" dirty="0">
                <a:latin typeface="Verdana" pitchFamily="34" charset="0"/>
              </a:rPr>
              <a:t> </a:t>
            </a:r>
            <a:r>
              <a:rPr lang="en-US" sz="2400" b="1" i="1" dirty="0" err="1">
                <a:latin typeface="Verdana" pitchFamily="34" charset="0"/>
              </a:rPr>
              <a:t>Như</a:t>
            </a:r>
            <a:r>
              <a:rPr lang="en-US" sz="2400" b="1" i="1" dirty="0">
                <a:latin typeface="Verdana" pitchFamily="34" charset="0"/>
              </a:rPr>
              <a:t> </a:t>
            </a:r>
            <a:r>
              <a:rPr lang="en-US" sz="2400" b="1" i="1" dirty="0" err="1">
                <a:latin typeface="Verdana" pitchFamily="34" charset="0"/>
              </a:rPr>
              <a:t>Nguyệt</a:t>
            </a:r>
            <a:endParaRPr lang="en-US" sz="2400" b="1" i="1" dirty="0">
              <a:latin typeface="Verdana" pitchFamily="34" charset="0"/>
            </a:endParaRPr>
          </a:p>
        </p:txBody>
      </p:sp>
      <p:pic>
        <p:nvPicPr>
          <p:cNvPr id="7" name="Picture 7" descr="3mui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543" y="3757018"/>
            <a:ext cx="1597025" cy="55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3mui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155" y="4211043"/>
            <a:ext cx="14001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Tran-dia-T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568" y="2102842"/>
            <a:ext cx="3165475" cy="865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uiten-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755" y="2496542"/>
            <a:ext cx="42227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muiten-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11662">
            <a:off x="6532118" y="3258543"/>
            <a:ext cx="2338387" cy="371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muiten-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77259">
            <a:off x="4241355" y="2820393"/>
            <a:ext cx="2825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muiten-nh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2755" y="3334742"/>
            <a:ext cx="277813" cy="31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Muiten-den-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53736">
            <a:off x="3936555" y="2648943"/>
            <a:ext cx="3286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Muiten-den-li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5900">
            <a:off x="4596954" y="2212381"/>
            <a:ext cx="660400" cy="282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Muiten-den-li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44515">
            <a:off x="5735193" y="2506068"/>
            <a:ext cx="485775" cy="252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muiten-dendu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6080" y="1129706"/>
            <a:ext cx="334963"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muiten-dendut"/>
          <p:cNvPicPr>
            <a:picLocks noChangeAspect="1" noChangeArrowheads="1"/>
          </p:cNvPicPr>
          <p:nvPr/>
        </p:nvPicPr>
        <p:blipFill>
          <a:blip r:embed="rId13">
            <a:extLst>
              <a:ext uri="{28A0092B-C50C-407E-A947-70E740481C1C}">
                <a14:useLocalDpi xmlns:a14="http://schemas.microsoft.com/office/drawing/2010/main" val="0"/>
              </a:ext>
            </a:extLst>
          </a:blip>
          <a:srcRect l="-1389" b="38321"/>
          <a:stretch>
            <a:fillRect/>
          </a:stretch>
        </p:blipFill>
        <p:spPr bwMode="auto">
          <a:xfrm rot="497503">
            <a:off x="6451155" y="1875830"/>
            <a:ext cx="4302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Muiten-den-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53736">
            <a:off x="5460555" y="2687042"/>
            <a:ext cx="327025" cy="5603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muiten-nh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142" y="3399830"/>
            <a:ext cx="277812" cy="317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1" descr="muiten-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61609">
            <a:off x="6044755" y="3531592"/>
            <a:ext cx="219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0D890272-906A-43E6-BE56-AED83658DB0C}"/>
              </a:ext>
            </a:extLst>
          </p:cNvPr>
          <p:cNvSpPr txBox="1"/>
          <p:nvPr/>
        </p:nvSpPr>
        <p:spPr>
          <a:xfrm>
            <a:off x="838200" y="169795"/>
            <a:ext cx="104394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Dựa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Nguyệt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30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par>
                                <p:cTn id="21" presetID="6"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par>
                                <p:cTn id="34" presetID="4"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indefinite" fill="hold" nodeType="clickEffect">
                                  <p:stCondLst>
                                    <p:cond delay="0"/>
                                  </p:stCondLst>
                                  <p:endCondLst>
                                    <p:cond evt="onNext" delay="0">
                                      <p:tgtEl>
                                        <p:sldTgt/>
                                      </p:tgtEl>
                                    </p:cond>
                                  </p:endCondLst>
                                  <p:childTnLst>
                                    <p:anim calcmode="discrete" valueType="str">
                                      <p:cBhvr>
                                        <p:cTn id="54" dur="1000" fill="hold"/>
                                        <p:tgtEl>
                                          <p:spTgt spid="14"/>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nodeType="withEffect">
                                  <p:stCondLst>
                                    <p:cond delay="0"/>
                                  </p:stCondLst>
                                  <p:endCondLst>
                                    <p:cond evt="onNext" delay="0">
                                      <p:tgtEl>
                                        <p:sldTgt/>
                                      </p:tgtEl>
                                    </p:cond>
                                  </p:endCondLst>
                                  <p:childTnLst>
                                    <p:anim calcmode="discrete" valueType="str">
                                      <p:cBhvr>
                                        <p:cTn id="56" dur="1000" fill="hold"/>
                                        <p:tgtEl>
                                          <p:spTgt spid="13"/>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nodeType="withEffect">
                                  <p:stCondLst>
                                    <p:cond delay="0"/>
                                  </p:stCondLst>
                                  <p:endCondLst>
                                    <p:cond evt="onNext" delay="0">
                                      <p:tgtEl>
                                        <p:sldTgt/>
                                      </p:tgtEl>
                                    </p:cond>
                                  </p:endCondLst>
                                  <p:childTnLst>
                                    <p:anim calcmode="discrete" valueType="str">
                                      <p:cBhvr>
                                        <p:cTn id="58" dur="1000" fill="hold"/>
                                        <p:tgtEl>
                                          <p:spTgt spid="12"/>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nodeType="withEffect">
                                  <p:stCondLst>
                                    <p:cond delay="0"/>
                                  </p:stCondLst>
                                  <p:endCondLst>
                                    <p:cond evt="onNext" delay="0">
                                      <p:tgtEl>
                                        <p:sldTgt/>
                                      </p:tgtEl>
                                    </p:cond>
                                  </p:endCondLst>
                                  <p:childTnLst>
                                    <p:anim calcmode="discrete" valueType="str">
                                      <p:cBhvr>
                                        <p:cTn id="60" dur="1000" fill="hold"/>
                                        <p:tgtEl>
                                          <p:spTgt spid="19"/>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nodeType="withEffect">
                                  <p:stCondLst>
                                    <p:cond delay="0"/>
                                  </p:stCondLst>
                                  <p:endCondLst>
                                    <p:cond evt="onNext" delay="0">
                                      <p:tgtEl>
                                        <p:sldTgt/>
                                      </p:tgtEl>
                                    </p:cond>
                                  </p:endCondLst>
                                  <p:childTnLst>
                                    <p:anim calcmode="discrete" valueType="str">
                                      <p:cBhvr>
                                        <p:cTn id="62" dur="1000" fill="hold"/>
                                        <p:tgtEl>
                                          <p:spTgt spid="21"/>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nodeType="withEffect">
                                  <p:stCondLst>
                                    <p:cond delay="0"/>
                                  </p:stCondLst>
                                  <p:endCondLst>
                                    <p:cond evt="onNext" delay="0">
                                      <p:tgtEl>
                                        <p:sldTgt/>
                                      </p:tgtEl>
                                    </p:cond>
                                  </p:endCondLst>
                                  <p:childTnLst>
                                    <p:anim calcmode="discrete" valueType="str">
                                      <p:cBhvr>
                                        <p:cTn id="64"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par>
                                <p:cTn id="70" presetID="22" presetClass="entr" presetSubtype="4"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22" presetClass="entr" presetSubtype="4"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99311"/>
            <a:ext cx="6705600" cy="653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9"/>
          <p:cNvSpPr txBox="1">
            <a:spLocks noChangeArrowheads="1"/>
          </p:cNvSpPr>
          <p:nvPr/>
        </p:nvSpPr>
        <p:spPr bwMode="auto">
          <a:xfrm>
            <a:off x="2095500" y="13960"/>
            <a:ext cx="7620000" cy="350865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2">
              <a:lnSpc>
                <a:spcPct val="150000"/>
              </a:lnSpc>
            </a:pPr>
            <a:r>
              <a:rPr lang="en-US"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Nam quốc sơn hà</a:t>
            </a:r>
          </a:p>
          <a:p>
            <a:pPr lvl="2">
              <a:lnSpc>
                <a:spcPct val="150000"/>
              </a:lnSpc>
            </a:pPr>
            <a:r>
              <a:rPr lang="en-US" sz="2800" b="1" dirty="0">
                <a:latin typeface="Times New Roman" pitchFamily="18" charset="0"/>
                <a:cs typeface="Times New Roman" pitchFamily="18" charset="0"/>
              </a:rPr>
              <a:t>Nam quốc sơn hà Nam đế cư,</a:t>
            </a:r>
          </a:p>
          <a:p>
            <a:pPr lvl="2">
              <a:lnSpc>
                <a:spcPct val="150000"/>
              </a:lnSpc>
            </a:pPr>
            <a:r>
              <a:rPr lang="en-US" sz="2800" b="1" dirty="0">
                <a:latin typeface="Times New Roman" pitchFamily="18" charset="0"/>
                <a:cs typeface="Times New Roman" pitchFamily="18" charset="0"/>
              </a:rPr>
              <a:t>Tiệt nhiên định phận tại Thiên thư.</a:t>
            </a:r>
          </a:p>
          <a:p>
            <a:pPr lvl="2">
              <a:lnSpc>
                <a:spcPct val="150000"/>
              </a:lnSpc>
            </a:pPr>
            <a:r>
              <a:rPr lang="en-US" sz="2800" b="1" dirty="0">
                <a:latin typeface="Times New Roman" pitchFamily="18" charset="0"/>
                <a:cs typeface="Times New Roman" pitchFamily="18" charset="0"/>
              </a:rPr>
              <a:t>Như hà nghịch lỗ lai xâm phạm,</a:t>
            </a:r>
          </a:p>
          <a:p>
            <a:pPr lvl="2">
              <a:lnSpc>
                <a:spcPct val="150000"/>
              </a:lnSpc>
            </a:pPr>
            <a:r>
              <a:rPr lang="en-US" sz="2800" b="1" dirty="0">
                <a:latin typeface="Times New Roman" pitchFamily="18" charset="0"/>
                <a:cs typeface="Times New Roman" pitchFamily="18" charset="0"/>
              </a:rPr>
              <a:t>Nhữ đẳng hành khan thủ bại hư.</a:t>
            </a:r>
          </a:p>
          <a:p>
            <a:pPr lvl="2">
              <a:lnSpc>
                <a:spcPct val="150000"/>
              </a:lnSpc>
            </a:pPr>
            <a:endParaRPr lang="en-US" sz="800" b="1" dirty="0">
              <a:latin typeface="Times New Roman" pitchFamily="18" charset="0"/>
              <a:cs typeface="Times New Roman" pitchFamily="18" charset="0"/>
            </a:endParaRPr>
          </a:p>
        </p:txBody>
      </p:sp>
      <p:sp>
        <p:nvSpPr>
          <p:cNvPr id="10" name="Text Box 18"/>
          <p:cNvSpPr txBox="1">
            <a:spLocks noChangeArrowheads="1"/>
          </p:cNvSpPr>
          <p:nvPr/>
        </p:nvSpPr>
        <p:spPr bwMode="auto">
          <a:xfrm>
            <a:off x="2126392" y="3464796"/>
            <a:ext cx="7589108" cy="33239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1">
              <a:lnSpc>
                <a:spcPct val="150000"/>
              </a:lnSpc>
            </a:pPr>
            <a:r>
              <a:rPr lang="en-US"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Sông núi nước Nam</a:t>
            </a:r>
          </a:p>
          <a:p>
            <a:pPr lvl="1">
              <a:lnSpc>
                <a:spcPct val="150000"/>
              </a:lnSpc>
            </a:pPr>
            <a:r>
              <a:rPr lang="en-US" sz="2800" b="1" dirty="0">
                <a:latin typeface="Times New Roman" pitchFamily="18" charset="0"/>
                <a:cs typeface="Times New Roman" pitchFamily="18" charset="0"/>
              </a:rPr>
              <a:t>Sông núi nước Nam vua Nam ở,</a:t>
            </a:r>
          </a:p>
          <a:p>
            <a:pPr lvl="1">
              <a:lnSpc>
                <a:spcPct val="150000"/>
              </a:lnSpc>
            </a:pPr>
            <a:r>
              <a:rPr lang="en-US" sz="2800" b="1" dirty="0">
                <a:latin typeface="Times New Roman" pitchFamily="18" charset="0"/>
                <a:cs typeface="Times New Roman" pitchFamily="18" charset="0"/>
              </a:rPr>
              <a:t>Rành rành định phận tại sách Trời.</a:t>
            </a:r>
          </a:p>
          <a:p>
            <a:pPr lvl="1">
              <a:lnSpc>
                <a:spcPct val="150000"/>
              </a:lnSpc>
            </a:pPr>
            <a:r>
              <a:rPr lang="en-US" sz="2800" b="1" dirty="0">
                <a:latin typeface="Times New Roman" pitchFamily="18" charset="0"/>
                <a:cs typeface="Times New Roman" pitchFamily="18" charset="0"/>
              </a:rPr>
              <a:t>Cớ sao lũ giặc sang xâm phạm,</a:t>
            </a:r>
          </a:p>
          <a:p>
            <a:pPr lvl="1">
              <a:lnSpc>
                <a:spcPct val="150000"/>
              </a:lnSpc>
            </a:pPr>
            <a:r>
              <a:rPr lang="en-US" sz="2800" b="1" dirty="0">
                <a:latin typeface="Times New Roman" pitchFamily="18" charset="0"/>
                <a:cs typeface="Times New Roman" pitchFamily="18" charset="0"/>
              </a:rPr>
              <a:t>Chúng bay sẽ bị đánh tơi bời.</a:t>
            </a:r>
          </a:p>
        </p:txBody>
      </p:sp>
      <p:sp>
        <p:nvSpPr>
          <p:cNvPr id="6" name="Rectangle 5"/>
          <p:cNvSpPr/>
          <p:nvPr/>
        </p:nvSpPr>
        <p:spPr>
          <a:xfrm>
            <a:off x="829494" y="3508197"/>
            <a:ext cx="1846211" cy="461665"/>
          </a:xfrm>
          <a:prstGeom prst="rect">
            <a:avLst/>
          </a:prstGeom>
          <a:solidFill>
            <a:schemeClr val="bg1"/>
          </a:solidFill>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Dịch thơ:</a:t>
            </a:r>
          </a:p>
        </p:txBody>
      </p:sp>
    </p:spTree>
    <p:extLst>
      <p:ext uri="{BB962C8B-B14F-4D97-AF65-F5344CB8AC3E}">
        <p14:creationId xmlns:p14="http://schemas.microsoft.com/office/powerpoint/2010/main" val="12933768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930876" y="1495851"/>
            <a:ext cx="10515599" cy="1323439"/>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Em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hãy</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trình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bày</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kết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quả</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cuộc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kháng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chiến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lần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thứ</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hai</a:t>
            </a:r>
            <a:r>
              <a:rPr lang="en-US" sz="4000" b="1" i="1" dirty="0">
                <a:latin typeface="Times New Roman" pitchFamily="18" charset="0"/>
                <a:cs typeface="Times New Roman" pitchFamily="18" charset="0"/>
              </a:rPr>
              <a:t>.</a:t>
            </a:r>
          </a:p>
        </p:txBody>
      </p:sp>
      <p:sp>
        <p:nvSpPr>
          <p:cNvPr id="10" name="Text Box 8"/>
          <p:cNvSpPr txBox="1">
            <a:spLocks noChangeArrowheads="1"/>
          </p:cNvSpPr>
          <p:nvPr/>
        </p:nvSpPr>
        <p:spPr bwMode="auto">
          <a:xfrm>
            <a:off x="661086" y="1522042"/>
            <a:ext cx="11277600" cy="1384995"/>
          </a:xfrm>
          <a:prstGeom prst="rect">
            <a:avLst/>
          </a:prstGeom>
          <a:solidFill>
            <a:schemeClr val="bg1"/>
          </a:solidFill>
          <a:ln w="9525">
            <a:noFill/>
            <a:miter lim="800000"/>
            <a:headEnd/>
            <a:tailEnd/>
          </a:ln>
          <a:effectLst/>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rút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a:t>
            </a:r>
          </a:p>
          <a:p>
            <a:pPr indent="234950" algn="just">
              <a:spcBef>
                <a:spcPct val="1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độc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lập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được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vững</a:t>
            </a:r>
            <a:r>
              <a:rPr lang="en-US" sz="4000" b="1" dirty="0">
                <a:solidFill>
                  <a:srgbClr val="0000FF"/>
                </a:solidFill>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
        <p:nvSpPr>
          <p:cNvPr id="11" name="Text Box 9"/>
          <p:cNvSpPr txBox="1">
            <a:spLocks noChangeArrowheads="1"/>
          </p:cNvSpPr>
          <p:nvPr/>
        </p:nvSpPr>
        <p:spPr bwMode="auto">
          <a:xfrm>
            <a:off x="930877" y="2907037"/>
            <a:ext cx="10041924" cy="1938992"/>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Dưới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thời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Lý</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nhờ</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đâu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bảo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vệ</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nền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độc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lập</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đất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sự</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nhà</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p>
        </p:txBody>
      </p:sp>
      <p:sp>
        <p:nvSpPr>
          <p:cNvPr id="12" name="Text Box 12"/>
          <p:cNvSpPr txBox="1">
            <a:spLocks noChangeArrowheads="1"/>
          </p:cNvSpPr>
          <p:nvPr/>
        </p:nvSpPr>
        <p:spPr bwMode="auto">
          <a:xfrm>
            <a:off x="608571" y="2907037"/>
            <a:ext cx="10973829" cy="2554545"/>
          </a:xfrm>
          <a:prstGeom prst="rect">
            <a:avLst/>
          </a:prstGeom>
          <a:solidFill>
            <a:schemeClr val="bg1"/>
          </a:solidFill>
          <a:ln w="9525">
            <a:noFill/>
            <a:miter lim="800000"/>
            <a:headEnd/>
            <a:tailEnd/>
          </a:ln>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Dưới thời Lý, bằng trí thông minh và lòng dũng cảm nhân dân ta dưới sự chỉ huy của Lý Thường Kiệt, đã bảo vệ được nền độc lập của đất nước trước sự xâm lược của nhà Tống.</a:t>
            </a:r>
          </a:p>
        </p:txBody>
      </p:sp>
      <p:sp>
        <p:nvSpPr>
          <p:cNvPr id="13" name="Text Box 6"/>
          <p:cNvSpPr txBox="1">
            <a:spLocks noChangeArrowheads="1"/>
          </p:cNvSpPr>
          <p:nvPr/>
        </p:nvSpPr>
        <p:spPr bwMode="auto">
          <a:xfrm>
            <a:off x="0" y="838200"/>
            <a:ext cx="11811000" cy="646331"/>
          </a:xfrm>
          <a:prstGeom prst="rect">
            <a:avLst/>
          </a:prstGeom>
          <a:noFill/>
          <a:ln w="9525">
            <a:noFill/>
            <a:miter lim="800000"/>
            <a:headEnd/>
            <a:tailEnd/>
          </a:ln>
        </p:spPr>
        <p:txBody>
          <a:bodyPr wrap="square">
            <a:spAutoFit/>
          </a:bodyPr>
          <a:lstStyle/>
          <a:p>
            <a:pPr indent="234950" algn="just">
              <a:spcBef>
                <a:spcPct val="50000"/>
              </a:spcBef>
            </a:pPr>
            <a:r>
              <a:rPr lang="en-US" sz="3600" b="1" dirty="0" smtClean="0">
                <a:solidFill>
                  <a:srgbClr val="FF0000"/>
                </a:solidFill>
                <a:latin typeface="Times New Roman" pitchFamily="18" charset="0"/>
                <a:cs typeface="Times New Roman" pitchFamily="18" charset="0"/>
              </a:rPr>
              <a:t>3.Kết </a:t>
            </a:r>
            <a:r>
              <a:rPr lang="en-US" sz="3600" b="1" dirty="0" err="1">
                <a:solidFill>
                  <a:srgbClr val="FF0000"/>
                </a:solidFill>
                <a:latin typeface="Times New Roman" pitchFamily="18" charset="0"/>
                <a:cs typeface="Times New Roman" pitchFamily="18" charset="0"/>
              </a:rPr>
              <a:t>quả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lợi</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61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par>
                          <p:cTn id="20" fill="hold">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11"/>
                                        </p:tgtEl>
                                      </p:cBhvr>
                                    </p:animEffect>
                                    <p:anim calcmode="lin" valueType="num">
                                      <p:cBhvr>
                                        <p:cTn id="33" dur="1000"/>
                                        <p:tgtEl>
                                          <p:spTgt spid="11"/>
                                        </p:tgtEl>
                                        <p:attrNameLst>
                                          <p:attrName>ppt_x</p:attrName>
                                        </p:attrNameLst>
                                      </p:cBhvr>
                                      <p:tavLst>
                                        <p:tav tm="0">
                                          <p:val>
                                            <p:strVal val="ppt_x"/>
                                          </p:val>
                                        </p:tav>
                                        <p:tav tm="100000">
                                          <p:val>
                                            <p:strVal val="ppt_x"/>
                                          </p:val>
                                        </p:tav>
                                      </p:tavLst>
                                    </p:anim>
                                    <p:anim calcmode="lin" valueType="num">
                                      <p:cBhvr>
                                        <p:cTn id="34" dur="1000"/>
                                        <p:tgtEl>
                                          <p:spTgt spid="11"/>
                                        </p:tgtEl>
                                        <p:attrNameLst>
                                          <p:attrName>ppt_y</p:attrName>
                                        </p:attrNameLst>
                                      </p:cBhvr>
                                      <p:tavLst>
                                        <p:tav tm="0">
                                          <p:val>
                                            <p:strVal val="ppt_y"/>
                                          </p:val>
                                        </p:tav>
                                        <p:tav tm="100000">
                                          <p:val>
                                            <p:strVal val="ppt_y+.1"/>
                                          </p:val>
                                        </p:tav>
                                      </p:tavLst>
                                    </p:anim>
                                    <p:set>
                                      <p:cBhvr>
                                        <p:cTn id="35" dur="1" fill="hold">
                                          <p:stCondLst>
                                            <p:cond delay="999"/>
                                          </p:stCondLst>
                                        </p:cTn>
                                        <p:tgtEl>
                                          <p:spTgt spid="11"/>
                                        </p:tgtEl>
                                        <p:attrNameLst>
                                          <p:attrName>style.visibility</p:attrName>
                                        </p:attrNameLst>
                                      </p:cBhvr>
                                      <p:to>
                                        <p:strVal val="hidden"/>
                                      </p:to>
                                    </p:se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p:bldP spid="11" grpId="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608571" y="2907037"/>
            <a:ext cx="10973829" cy="2554545"/>
          </a:xfrm>
          <a:prstGeom prst="rect">
            <a:avLst/>
          </a:prstGeom>
          <a:solidFill>
            <a:schemeClr val="bg1"/>
          </a:solidFill>
          <a:ln w="9525">
            <a:noFill/>
            <a:miter lim="800000"/>
            <a:headEnd/>
            <a:tailEnd/>
          </a:ln>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Dưới thời Lý, bằng trí thông minh và lòng dũng cảm nhân dân ta dưới sự chỉ huy của Lý Thường Kiệt, đã bảo vệ được nền độc lập của đất nước trước sự xâm lược của nhà Tống.</a:t>
            </a:r>
          </a:p>
        </p:txBody>
      </p:sp>
      <p:sp>
        <p:nvSpPr>
          <p:cNvPr id="5" name="TextBox 4"/>
          <p:cNvSpPr txBox="1"/>
          <p:nvPr/>
        </p:nvSpPr>
        <p:spPr>
          <a:xfrm>
            <a:off x="1219200" y="0"/>
            <a:ext cx="9677400" cy="1569660"/>
          </a:xfrm>
          <a:prstGeom prst="rect">
            <a:avLst/>
          </a:prstGeom>
          <a:noFill/>
        </p:spPr>
        <p:txBody>
          <a:bodyPr wrap="square" rtlCol="0">
            <a:spAutoFit/>
          </a:bodyPr>
          <a:lstStyle/>
          <a:p>
            <a:pPr algn="ctr"/>
            <a:r>
              <a:rPr lang="en-GB" sz="3200" b="1" dirty="0" smtClean="0">
                <a:latin typeface="Times New Roman" pitchFamily="18" charset="0"/>
                <a:cs typeface="Times New Roman" pitchFamily="18" charset="0"/>
              </a:rPr>
              <a:t>Lịch </a:t>
            </a:r>
            <a:r>
              <a:rPr lang="en-GB" sz="3200" b="1" dirty="0">
                <a:latin typeface="Times New Roman" pitchFamily="18" charset="0"/>
                <a:cs typeface="Times New Roman" pitchFamily="18" charset="0"/>
              </a:rPr>
              <a:t>sử</a:t>
            </a:r>
          </a:p>
          <a:p>
            <a:pPr algn="ct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11: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
        <p:nvSpPr>
          <p:cNvPr id="6" name="Rectangle 5"/>
          <p:cNvSpPr/>
          <p:nvPr/>
        </p:nvSpPr>
        <p:spPr>
          <a:xfrm>
            <a:off x="457200" y="2196761"/>
            <a:ext cx="3429000" cy="769441"/>
          </a:xfrm>
          <a:prstGeom prst="rect">
            <a:avLst/>
          </a:prstGeom>
        </p:spPr>
        <p:txBody>
          <a:bodyPr wrap="square">
            <a:spAutoFit/>
          </a:bodyPr>
          <a:lstStyle/>
          <a:p>
            <a:r>
              <a:rPr lang="en-US" sz="4400"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GHI NHỚ:</a:t>
            </a:r>
            <a:endParaRPr lang="en-US" sz="4400" dirty="0"/>
          </a:p>
        </p:txBody>
      </p:sp>
    </p:spTree>
    <p:extLst>
      <p:ext uri="{BB962C8B-B14F-4D97-AF65-F5344CB8AC3E}">
        <p14:creationId xmlns:p14="http://schemas.microsoft.com/office/powerpoint/2010/main" val="23535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a:grpSpLocks/>
          </p:cNvGrpSpPr>
          <p:nvPr/>
        </p:nvGrpSpPr>
        <p:grpSpPr bwMode="auto">
          <a:xfrm>
            <a:off x="1524000" y="695964"/>
            <a:ext cx="9324528" cy="6162036"/>
            <a:chOff x="144" y="736"/>
            <a:chExt cx="5616" cy="3498"/>
          </a:xfrm>
        </p:grpSpPr>
        <p:pic>
          <p:nvPicPr>
            <p:cNvPr id="15" name="Picture 15" descr="ltk"/>
            <p:cNvPicPr>
              <a:picLocks noChangeAspect="1" noChangeArrowheads="1"/>
            </p:cNvPicPr>
            <p:nvPr/>
          </p:nvPicPr>
          <p:blipFill>
            <a:blip r:embed="rId2">
              <a:extLst>
                <a:ext uri="{28A0092B-C50C-407E-A947-70E740481C1C}">
                  <a14:useLocalDpi xmlns:a14="http://schemas.microsoft.com/office/drawing/2010/main" val="0"/>
                </a:ext>
              </a:extLst>
            </a:blip>
            <a:srcRect t="19469" r="-1480" b="3590"/>
            <a:stretch>
              <a:fillRect/>
            </a:stretch>
          </p:blipFill>
          <p:spPr bwMode="auto">
            <a:xfrm>
              <a:off x="144" y="736"/>
              <a:ext cx="5616" cy="34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6"/>
            <p:cNvSpPr txBox="1">
              <a:spLocks noChangeArrowheads="1"/>
            </p:cNvSpPr>
            <p:nvPr/>
          </p:nvSpPr>
          <p:spPr bwMode="auto">
            <a:xfrm>
              <a:off x="176" y="3960"/>
              <a:ext cx="1392" cy="2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Đền Thôn Lộ Bao</a:t>
              </a:r>
            </a:p>
          </p:txBody>
        </p:sp>
      </p:grpSp>
      <p:grpSp>
        <p:nvGrpSpPr>
          <p:cNvPr id="17" name="Group 8"/>
          <p:cNvGrpSpPr>
            <a:grpSpLocks/>
          </p:cNvGrpSpPr>
          <p:nvPr/>
        </p:nvGrpSpPr>
        <p:grpSpPr bwMode="auto">
          <a:xfrm>
            <a:off x="1524000" y="692697"/>
            <a:ext cx="9180512" cy="6165303"/>
            <a:chOff x="144" y="672"/>
            <a:chExt cx="5472" cy="3559"/>
          </a:xfrm>
        </p:grpSpPr>
        <p:pic>
          <p:nvPicPr>
            <p:cNvPr id="18" name="Picture 9" descr="33981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672"/>
              <a:ext cx="5472" cy="35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0"/>
            <p:cNvSpPr txBox="1">
              <a:spLocks noChangeArrowheads="1"/>
            </p:cNvSpPr>
            <p:nvPr/>
          </p:nvSpPr>
          <p:spPr bwMode="auto">
            <a:xfrm>
              <a:off x="3992" y="3960"/>
              <a:ext cx="1584"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Đền Cơ Xá Linh Từ</a:t>
              </a:r>
            </a:p>
          </p:txBody>
        </p:sp>
      </p:grpSp>
      <p:pic>
        <p:nvPicPr>
          <p:cNvPr id="20" name="Picture 17" descr="201005031254583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96" y="620688"/>
            <a:ext cx="9114114" cy="61653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666241" y="-25643"/>
            <a:ext cx="5067093" cy="646331"/>
          </a:xfrm>
          <a:prstGeom prst="rect">
            <a:avLst/>
          </a:prstGeom>
          <a:noFill/>
        </p:spPr>
        <p:txBody>
          <a:bodyPr wrap="none" lIns="91440" tIns="45720" rIns="91440" bIns="45720">
            <a:spAutoFit/>
          </a:bodyP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Đền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thờ</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Lý</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Thường Kiệt</a:t>
            </a:r>
          </a:p>
        </p:txBody>
      </p:sp>
    </p:spTree>
    <p:extLst>
      <p:ext uri="{BB962C8B-B14F-4D97-AF65-F5344CB8AC3E}">
        <p14:creationId xmlns:p14="http://schemas.microsoft.com/office/powerpoint/2010/main" val="975413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1"/>
            <a:ext cx="6553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01007" y="328430"/>
            <a:ext cx="8642350" cy="2308324"/>
          </a:xfrm>
          <a:prstGeom prst="rect">
            <a:avLst/>
          </a:prstGeom>
          <a:noFill/>
          <a:ln w="9525">
            <a:noFill/>
            <a:miter lim="800000"/>
            <a:headEnd/>
            <a:tailEnd/>
          </a:ln>
          <a:effectLst/>
        </p:spPr>
        <p:txBody>
          <a:bodyPr>
            <a:spAutoFit/>
          </a:bodyPr>
          <a:lstStyle/>
          <a:p>
            <a:pPr algn="just">
              <a:lnSpc>
                <a:spcPct val="120000"/>
              </a:lnSpc>
              <a:spcBef>
                <a:spcPct val="50000"/>
              </a:spcBef>
              <a:defRPr/>
            </a:pPr>
            <a:r>
              <a:rPr lang="en-US" sz="40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40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40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xâm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lần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nhất</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diễn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thời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gian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Text Box 7"/>
          <p:cNvSpPr txBox="1">
            <a:spLocks noChangeArrowheads="1"/>
          </p:cNvSpPr>
          <p:nvPr/>
        </p:nvSpPr>
        <p:spPr bwMode="auto">
          <a:xfrm>
            <a:off x="2376488" y="2595564"/>
            <a:ext cx="87487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Năm 938 </a:t>
            </a:r>
          </a:p>
        </p:txBody>
      </p:sp>
      <p:sp>
        <p:nvSpPr>
          <p:cNvPr id="5" name="Text Box 8"/>
          <p:cNvSpPr txBox="1">
            <a:spLocks noChangeArrowheads="1"/>
          </p:cNvSpPr>
          <p:nvPr/>
        </p:nvSpPr>
        <p:spPr bwMode="auto">
          <a:xfrm>
            <a:off x="2519364" y="3505200"/>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t>b. Năm 968</a:t>
            </a:r>
          </a:p>
        </p:txBody>
      </p:sp>
      <p:sp>
        <p:nvSpPr>
          <p:cNvPr id="6" name="Text Box 9"/>
          <p:cNvSpPr txBox="1">
            <a:spLocks noChangeArrowheads="1"/>
          </p:cNvSpPr>
          <p:nvPr/>
        </p:nvSpPr>
        <p:spPr bwMode="auto">
          <a:xfrm>
            <a:off x="2533650" y="4271964"/>
            <a:ext cx="88201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Năm 981</a:t>
            </a:r>
          </a:p>
        </p:txBody>
      </p:sp>
      <p:sp>
        <p:nvSpPr>
          <p:cNvPr id="7" name="Text Box 10"/>
          <p:cNvSpPr txBox="1">
            <a:spLocks noChangeArrowheads="1"/>
          </p:cNvSpPr>
          <p:nvPr/>
        </p:nvSpPr>
        <p:spPr bwMode="auto">
          <a:xfrm>
            <a:off x="2550679" y="4342356"/>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c. Năm 981</a:t>
            </a:r>
          </a:p>
        </p:txBody>
      </p:sp>
    </p:spTree>
    <p:extLst>
      <p:ext uri="{BB962C8B-B14F-4D97-AF65-F5344CB8AC3E}">
        <p14:creationId xmlns:p14="http://schemas.microsoft.com/office/powerpoint/2010/main" val="2284605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in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83" y="1066800"/>
            <a:ext cx="1188720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3556001" y="3973514"/>
            <a:ext cx="7795684" cy="7080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vi-VN" sz="4000" b="1" dirty="0" err="1" smtClean="0">
                <a:solidFill>
                  <a:srgbClr val="0000FF"/>
                </a:solidFill>
                <a:latin typeface="Times New Roman" panose="02020603050405020304" pitchFamily="18" charset="0"/>
                <a:cs typeface="Times New Roman" panose="02020603050405020304" pitchFamily="18" charset="0"/>
              </a:rPr>
              <a:t>Bài</a:t>
            </a:r>
            <a:r>
              <a:rPr lang="en-US" altLang="vi-VN" sz="4000" b="1" dirty="0" smtClean="0">
                <a:solidFill>
                  <a:srgbClr val="0000FF"/>
                </a:solidFill>
                <a:latin typeface="Times New Roman" panose="02020603050405020304" pitchFamily="18" charset="0"/>
                <a:cs typeface="Times New Roman" panose="02020603050405020304" pitchFamily="18" charset="0"/>
              </a:rPr>
              <a:t> 12: </a:t>
            </a:r>
            <a:r>
              <a:rPr lang="en-US" altLang="vi-VN" sz="4000" b="1" dirty="0" err="1" smtClean="0">
                <a:solidFill>
                  <a:srgbClr val="0000FF"/>
                </a:solidFill>
                <a:latin typeface="Times New Roman" panose="02020603050405020304" pitchFamily="18" charset="0"/>
                <a:cs typeface="Times New Roman" panose="02020603050405020304" pitchFamily="18" charset="0"/>
              </a:rPr>
              <a:t>Nhà</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Trần</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thành</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lập</a:t>
            </a:r>
            <a:endParaRPr lang="en-US" altLang="vi-VN" sz="4000" b="1" dirty="0">
              <a:solidFill>
                <a:srgbClr val="0000FF"/>
              </a:solidFill>
              <a:latin typeface="Times New Roman" panose="02020603050405020304" pitchFamily="18" charset="0"/>
              <a:cs typeface="Times New Roman" panose="02020603050405020304" pitchFamily="18" charset="0"/>
            </a:endParaRPr>
          </a:p>
        </p:txBody>
      </p:sp>
      <p:sp>
        <p:nvSpPr>
          <p:cNvPr id="11268" name="Rectangle 1"/>
          <p:cNvSpPr>
            <a:spLocks noChangeArrowheads="1"/>
          </p:cNvSpPr>
          <p:nvPr/>
        </p:nvSpPr>
        <p:spPr bwMode="auto">
          <a:xfrm>
            <a:off x="5300134" y="1417639"/>
            <a:ext cx="29530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5400" b="1" dirty="0">
                <a:cs typeface="Arial" pitchFamily="34" charset="0"/>
              </a:rPr>
              <a:t> </a:t>
            </a:r>
            <a:r>
              <a:rPr lang="en-US" altLang="vi-VN" sz="5400" b="1" dirty="0">
                <a:solidFill>
                  <a:srgbClr val="FF0000"/>
                </a:solidFill>
                <a:cs typeface="Arial" pitchFamily="34" charset="0"/>
              </a:rPr>
              <a:t>DẶN DÒ</a:t>
            </a:r>
            <a:endParaRPr lang="en-US" sz="5400" dirty="0"/>
          </a:p>
        </p:txBody>
      </p:sp>
      <p:sp>
        <p:nvSpPr>
          <p:cNvPr id="11269" name="Rectangle 3"/>
          <p:cNvSpPr>
            <a:spLocks noChangeArrowheads="1"/>
          </p:cNvSpPr>
          <p:nvPr/>
        </p:nvSpPr>
        <p:spPr bwMode="auto">
          <a:xfrm>
            <a:off x="3204634" y="2362200"/>
            <a:ext cx="84984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Ghi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nhớ</a:t>
            </a:r>
            <a:endParaRPr lang="en-US" sz="4000" dirty="0">
              <a:latin typeface="Times New Roman" panose="02020603050405020304" pitchFamily="18" charset="0"/>
              <a:cs typeface="Times New Roman" panose="02020603050405020304" pitchFamily="18" charset="0"/>
            </a:endParaRPr>
          </a:p>
        </p:txBody>
      </p:sp>
      <p:sp>
        <p:nvSpPr>
          <p:cNvPr id="11270" name="Rectangle 4"/>
          <p:cNvSpPr>
            <a:spLocks noChangeArrowheads="1"/>
          </p:cNvSpPr>
          <p:nvPr/>
        </p:nvSpPr>
        <p:spPr bwMode="auto">
          <a:xfrm>
            <a:off x="3386667" y="3348038"/>
            <a:ext cx="2634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vi-VN" sz="3200" b="1" dirty="0" err="1">
                <a:latin typeface="Times New Roman" panose="02020603050405020304" pitchFamily="18" charset="0"/>
                <a:cs typeface="Times New Roman" panose="02020603050405020304" pitchFamily="18" charset="0"/>
              </a:rPr>
              <a:t>Bài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chuẩn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bị</a:t>
            </a:r>
            <a:r>
              <a:rPr lang="en-US" altLang="vi-VN"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4389516"/>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756" y="113309"/>
            <a:ext cx="12027243" cy="67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800600" y="762000"/>
            <a:ext cx="41472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5400" b="1" dirty="0">
                <a:solidFill>
                  <a:srgbClr val="0000FF"/>
                </a:solidFill>
                <a:latin typeface="Arial" pitchFamily="34" charset="0"/>
                <a:cs typeface="Arial" pitchFamily="34"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Chào</a:t>
            </a:r>
            <a:r>
              <a:rPr lang="en-US" altLang="vi-VN" sz="5400" b="1" dirty="0" smtClean="0">
                <a:solidFill>
                  <a:srgbClr val="0000FF"/>
                </a:solidFill>
                <a:latin typeface="Times New Roman" panose="02020603050405020304" pitchFamily="18" charset="0"/>
                <a:cs typeface="Times New Roman" panose="02020603050405020304" pitchFamily="18"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các</a:t>
            </a:r>
            <a:r>
              <a:rPr lang="en-US" altLang="vi-VN" sz="5400" b="1" dirty="0" smtClean="0">
                <a:solidFill>
                  <a:srgbClr val="0000FF"/>
                </a:solidFill>
                <a:latin typeface="Times New Roman" panose="02020603050405020304" pitchFamily="18" charset="0"/>
                <a:cs typeface="Times New Roman" panose="02020603050405020304" pitchFamily="18"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em</a:t>
            </a:r>
            <a:endParaRPr lang="en-US" sz="5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0659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973" y="195094"/>
            <a:ext cx="6781800" cy="64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74825" y="304800"/>
            <a:ext cx="8642350" cy="2308324"/>
          </a:xfrm>
          <a:prstGeom prst="rect">
            <a:avLst/>
          </a:prstGeom>
          <a:noFill/>
          <a:ln w="9525">
            <a:noFill/>
            <a:miter lim="800000"/>
            <a:headEnd/>
            <a:tailEnd/>
          </a:ln>
          <a:effectLst/>
        </p:spPr>
        <p:txBody>
          <a:bodyPr>
            <a:spAutoFit/>
          </a:bodyPr>
          <a:lstStyle/>
          <a:p>
            <a:pPr algn="just">
              <a:lnSpc>
                <a:spcPct val="120000"/>
              </a:lnSpc>
              <a:spcBef>
                <a:spcPct val="50000"/>
              </a:spcBef>
              <a:defRPr/>
            </a:pP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 Ai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chỉ</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huy</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xâm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lần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nhất</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981?</a:t>
            </a:r>
          </a:p>
        </p:txBody>
      </p:sp>
      <p:sp>
        <p:nvSpPr>
          <p:cNvPr id="4" name="Text Box 7"/>
          <p:cNvSpPr txBox="1">
            <a:spLocks noChangeArrowheads="1"/>
          </p:cNvSpPr>
          <p:nvPr/>
        </p:nvSpPr>
        <p:spPr bwMode="auto">
          <a:xfrm>
            <a:off x="2605088" y="2466975"/>
            <a:ext cx="87487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Ngô Quyền </a:t>
            </a:r>
          </a:p>
        </p:txBody>
      </p:sp>
      <p:sp>
        <p:nvSpPr>
          <p:cNvPr id="5" name="Text Box 8"/>
          <p:cNvSpPr txBox="1">
            <a:spLocks noChangeArrowheads="1"/>
          </p:cNvSpPr>
          <p:nvPr/>
        </p:nvSpPr>
        <p:spPr bwMode="auto">
          <a:xfrm>
            <a:off x="2686050" y="3441700"/>
            <a:ext cx="6624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t>b. Đinh Bộ Lĩnh</a:t>
            </a:r>
          </a:p>
        </p:txBody>
      </p:sp>
      <p:sp>
        <p:nvSpPr>
          <p:cNvPr id="6" name="Text Box 9"/>
          <p:cNvSpPr txBox="1">
            <a:spLocks noChangeArrowheads="1"/>
          </p:cNvSpPr>
          <p:nvPr/>
        </p:nvSpPr>
        <p:spPr bwMode="auto">
          <a:xfrm>
            <a:off x="2703795" y="4350707"/>
            <a:ext cx="88201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Lê Hoàn</a:t>
            </a:r>
          </a:p>
        </p:txBody>
      </p:sp>
      <p:sp>
        <p:nvSpPr>
          <p:cNvPr id="7" name="Text Box 10"/>
          <p:cNvSpPr txBox="1">
            <a:spLocks noChangeArrowheads="1"/>
          </p:cNvSpPr>
          <p:nvPr/>
        </p:nvSpPr>
        <p:spPr bwMode="auto">
          <a:xfrm>
            <a:off x="2707973" y="4420872"/>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c. Lê Hoàn</a:t>
            </a:r>
          </a:p>
        </p:txBody>
      </p:sp>
    </p:spTree>
    <p:extLst>
      <p:ext uri="{BB962C8B-B14F-4D97-AF65-F5344CB8AC3E}">
        <p14:creationId xmlns:p14="http://schemas.microsoft.com/office/powerpoint/2010/main" val="3763893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9224"/>
            <a:ext cx="6858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314750" y="547816"/>
            <a:ext cx="9410099" cy="1505220"/>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981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đã</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đánh</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thắng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tại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địa</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Text Box 7"/>
          <p:cNvSpPr txBox="1">
            <a:spLocks noChangeArrowheads="1"/>
          </p:cNvSpPr>
          <p:nvPr/>
        </p:nvSpPr>
        <p:spPr bwMode="auto">
          <a:xfrm>
            <a:off x="1919288" y="2466975"/>
            <a:ext cx="87487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Đại La, Chi Lăng</a:t>
            </a:r>
          </a:p>
        </p:txBody>
      </p:sp>
      <p:sp>
        <p:nvSpPr>
          <p:cNvPr id="5" name="Text Box 9"/>
          <p:cNvSpPr txBox="1">
            <a:spLocks noChangeArrowheads="1"/>
          </p:cNvSpPr>
          <p:nvPr/>
        </p:nvSpPr>
        <p:spPr bwMode="auto">
          <a:xfrm>
            <a:off x="1981200" y="3300414"/>
            <a:ext cx="88201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pPr>
            <a:r>
              <a:rPr lang="en-US" altLang="en-US" sz="4400" dirty="0"/>
              <a:t>b. Chi Lăng, sông Bạch Đằng</a:t>
            </a:r>
          </a:p>
        </p:txBody>
      </p:sp>
      <p:sp>
        <p:nvSpPr>
          <p:cNvPr id="6" name="Text Box 9"/>
          <p:cNvSpPr txBox="1">
            <a:spLocks noChangeArrowheads="1"/>
          </p:cNvSpPr>
          <p:nvPr/>
        </p:nvSpPr>
        <p:spPr bwMode="auto">
          <a:xfrm>
            <a:off x="2000250" y="4114800"/>
            <a:ext cx="88201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Hoa Lư, sông Bạch Đằng</a:t>
            </a:r>
          </a:p>
        </p:txBody>
      </p:sp>
      <p:sp>
        <p:nvSpPr>
          <p:cNvPr id="7" name="Text Box 10"/>
          <p:cNvSpPr txBox="1">
            <a:spLocks noChangeArrowheads="1"/>
          </p:cNvSpPr>
          <p:nvPr/>
        </p:nvSpPr>
        <p:spPr bwMode="auto">
          <a:xfrm>
            <a:off x="1981200" y="3386137"/>
            <a:ext cx="8477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b. Chi Lăng, sông Bạch Đằng</a:t>
            </a:r>
          </a:p>
        </p:txBody>
      </p:sp>
    </p:spTree>
    <p:extLst>
      <p:ext uri="{BB962C8B-B14F-4D97-AF65-F5344CB8AC3E}">
        <p14:creationId xmlns:p14="http://schemas.microsoft.com/office/powerpoint/2010/main" val="975457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1"/>
            <a:ext cx="6934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01800" y="1219201"/>
            <a:ext cx="8642350" cy="1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b="0" dirty="0">
                <a:solidFill>
                  <a:srgbClr val="000099"/>
                </a:solidFill>
              </a:rPr>
              <a:t>	Sau thất bại lần thứ nhất năm 981 nhà Tống có âm mưu gì?</a:t>
            </a:r>
          </a:p>
        </p:txBody>
      </p:sp>
      <p:sp>
        <p:nvSpPr>
          <p:cNvPr id="4" name="Text Box 6"/>
          <p:cNvSpPr txBox="1">
            <a:spLocks noChangeArrowheads="1"/>
          </p:cNvSpPr>
          <p:nvPr/>
        </p:nvSpPr>
        <p:spPr bwMode="auto">
          <a:xfrm>
            <a:off x="1841887" y="3006726"/>
            <a:ext cx="8642350" cy="1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b="0" dirty="0">
                <a:solidFill>
                  <a:srgbClr val="000099"/>
                </a:solidFill>
              </a:rPr>
              <a:t>	</a:t>
            </a:r>
            <a:r>
              <a:rPr lang="en-US" altLang="en-US" sz="4400" b="0" dirty="0" err="1">
                <a:solidFill>
                  <a:srgbClr val="000099"/>
                </a:solidFill>
              </a:rPr>
              <a:t>Nhà</a:t>
            </a:r>
            <a:r>
              <a:rPr lang="en-US" altLang="en-US" sz="4400" b="0" dirty="0">
                <a:solidFill>
                  <a:srgbClr val="000099"/>
                </a:solidFill>
              </a:rPr>
              <a:t> </a:t>
            </a:r>
            <a:r>
              <a:rPr lang="en-US" altLang="en-US" sz="4400" b="0" dirty="0" err="1">
                <a:solidFill>
                  <a:srgbClr val="000099"/>
                </a:solidFill>
              </a:rPr>
              <a:t>Tống</a:t>
            </a:r>
            <a:r>
              <a:rPr lang="en-US" altLang="en-US" sz="4400" b="0" dirty="0">
                <a:solidFill>
                  <a:srgbClr val="000099"/>
                </a:solidFill>
              </a:rPr>
              <a:t> </a:t>
            </a:r>
            <a:r>
              <a:rPr lang="en-US" altLang="en-US" sz="4400" b="0" dirty="0" err="1">
                <a:solidFill>
                  <a:srgbClr val="000099"/>
                </a:solidFill>
              </a:rPr>
              <a:t>xâm</a:t>
            </a:r>
            <a:r>
              <a:rPr lang="en-US" altLang="en-US" sz="4400" b="0" dirty="0">
                <a:solidFill>
                  <a:srgbClr val="000099"/>
                </a:solidFill>
              </a:rPr>
              <a:t> </a:t>
            </a:r>
            <a:r>
              <a:rPr lang="en-US" altLang="en-US" sz="4400" b="0" dirty="0" err="1">
                <a:solidFill>
                  <a:srgbClr val="000099"/>
                </a:solidFill>
              </a:rPr>
              <a:t>lược</a:t>
            </a:r>
            <a:r>
              <a:rPr lang="en-US" altLang="en-US" sz="4400" b="0" dirty="0">
                <a:solidFill>
                  <a:srgbClr val="000099"/>
                </a:solidFill>
              </a:rPr>
              <a:t> </a:t>
            </a:r>
            <a:r>
              <a:rPr lang="en-US" altLang="en-US" sz="4400" b="0" dirty="0" err="1">
                <a:solidFill>
                  <a:srgbClr val="000099"/>
                </a:solidFill>
              </a:rPr>
              <a:t>nước</a:t>
            </a:r>
            <a:r>
              <a:rPr lang="en-US" altLang="en-US" sz="4400" b="0" dirty="0">
                <a:solidFill>
                  <a:srgbClr val="000099"/>
                </a:solidFill>
              </a:rPr>
              <a:t> ta </a:t>
            </a:r>
            <a:r>
              <a:rPr lang="en-US" altLang="en-US" sz="4400" b="0" dirty="0" err="1">
                <a:solidFill>
                  <a:srgbClr val="000099"/>
                </a:solidFill>
              </a:rPr>
              <a:t>nhằm</a:t>
            </a:r>
            <a:r>
              <a:rPr lang="en-US" altLang="en-US" sz="4400" b="0" dirty="0">
                <a:solidFill>
                  <a:srgbClr val="000099"/>
                </a:solidFill>
              </a:rPr>
              <a:t> </a:t>
            </a:r>
            <a:r>
              <a:rPr lang="en-US" altLang="en-US" sz="4400" b="0" dirty="0" err="1">
                <a:solidFill>
                  <a:srgbClr val="000099"/>
                </a:solidFill>
              </a:rPr>
              <a:t>mục</a:t>
            </a:r>
            <a:r>
              <a:rPr lang="en-US" altLang="en-US" sz="4400" b="0" dirty="0">
                <a:solidFill>
                  <a:srgbClr val="000099"/>
                </a:solidFill>
              </a:rPr>
              <a:t> </a:t>
            </a:r>
            <a:r>
              <a:rPr lang="en-US" altLang="en-US" sz="4400" b="0" dirty="0" err="1">
                <a:solidFill>
                  <a:srgbClr val="000099"/>
                </a:solidFill>
              </a:rPr>
              <a:t>đích</a:t>
            </a:r>
            <a:r>
              <a:rPr lang="en-US" altLang="en-US" sz="4400" b="0" dirty="0">
                <a:solidFill>
                  <a:srgbClr val="000099"/>
                </a:solidFill>
              </a:rPr>
              <a:t> </a:t>
            </a:r>
            <a:r>
              <a:rPr lang="en-US" altLang="en-US" sz="4400" b="0" dirty="0" err="1">
                <a:solidFill>
                  <a:srgbClr val="000099"/>
                </a:solidFill>
              </a:rPr>
              <a:t>gì</a:t>
            </a:r>
            <a:r>
              <a:rPr lang="en-US" altLang="en-US" sz="4400" b="0" dirty="0">
                <a:solidFill>
                  <a:srgbClr val="000099"/>
                </a:solidFill>
              </a:rPr>
              <a:t>?</a:t>
            </a:r>
          </a:p>
        </p:txBody>
      </p:sp>
    </p:spTree>
    <p:extLst>
      <p:ext uri="{BB962C8B-B14F-4D97-AF65-F5344CB8AC3E}">
        <p14:creationId xmlns:p14="http://schemas.microsoft.com/office/powerpoint/2010/main" val="2425267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630269"/>
            <a:ext cx="86106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động 1: </a:t>
            </a:r>
            <a:r>
              <a:rPr lang="en-GB" sz="3600" b="1" dirty="0" err="1">
                <a:latin typeface="Times New Roman" pitchFamily="18" charset="0"/>
                <a:cs typeface="Times New Roman" pitchFamily="18" charset="0"/>
              </a:rPr>
              <a:t>Tìm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hiểu</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hoàn</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cảnh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lịch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sử</a:t>
            </a:r>
            <a:endParaRPr lang="en-GB" sz="3600" b="1" dirty="0">
              <a:latin typeface="Times New Roman" pitchFamily="18" charset="0"/>
              <a:cs typeface="Times New Roman" pitchFamily="18" charset="0"/>
            </a:endParaRPr>
          </a:p>
        </p:txBody>
      </p:sp>
      <p:sp>
        <p:nvSpPr>
          <p:cNvPr id="35841" name="Rectangle 1"/>
          <p:cNvSpPr>
            <a:spLocks noChangeArrowheads="1"/>
          </p:cNvSpPr>
          <p:nvPr/>
        </p:nvSpPr>
        <p:spPr bwMode="auto">
          <a:xfrm>
            <a:off x="1219200" y="3276600"/>
            <a:ext cx="9296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i="1" dirty="0" smtClean="0">
                <a:latin typeface="Times New Roman" pitchFamily="18" charset="0"/>
                <a:ea typeface="Times New Roman" pitchFamily="18" charset="0"/>
                <a:cs typeface="Times New Roman" pitchFamily="18" charset="0"/>
              </a:rPr>
              <a:t>1</a:t>
            </a:r>
            <a:r>
              <a:rPr lang="vi-VN" sz="4000" i="1" dirty="0">
                <a:latin typeface="Times New Roman" pitchFamily="18" charset="0"/>
                <a:ea typeface="Times New Roman" pitchFamily="18" charset="0"/>
                <a:cs typeface="Times New Roman" pitchFamily="18" charset="0"/>
              </a:rPr>
              <a:t>.</a:t>
            </a:r>
            <a:r>
              <a:rPr lang="en-US" sz="4000" i="1" dirty="0">
                <a:latin typeface="Times New Roman" pitchFamily="18" charset="0"/>
                <a:ea typeface="Times New Roman" pitchFamily="18" charset="0"/>
                <a:cs typeface="Times New Roman" pitchFamily="18" charset="0"/>
              </a:rPr>
              <a:t> Theo </a:t>
            </a:r>
            <a:r>
              <a:rPr lang="en-US" sz="4000" i="1" dirty="0" err="1">
                <a:latin typeface="Times New Roman" pitchFamily="18" charset="0"/>
                <a:ea typeface="Times New Roman" pitchFamily="18" charset="0"/>
                <a:cs typeface="Times New Roman" pitchFamily="18" charset="0"/>
              </a:rPr>
              <a:t>các</a:t>
            </a:r>
            <a:r>
              <a:rPr lang="en-US" sz="4000" i="1" dirty="0">
                <a:latin typeface="Times New Roman" pitchFamily="18" charset="0"/>
                <a:ea typeface="Times New Roman" pitchFamily="18" charset="0"/>
                <a:cs typeface="Times New Roman" pitchFamily="18" charset="0"/>
              </a:rPr>
              <a:t> </a:t>
            </a:r>
            <a:r>
              <a:rPr lang="en-US" sz="4000" i="1" dirty="0" err="1" smtClean="0">
                <a:latin typeface="Times New Roman" pitchFamily="18" charset="0"/>
                <a:ea typeface="Times New Roman" pitchFamily="18" charset="0"/>
                <a:cs typeface="Times New Roman" pitchFamily="18" charset="0"/>
              </a:rPr>
              <a:t>em</a:t>
            </a:r>
            <a:r>
              <a:rPr lang="en-US" sz="4000" i="1" dirty="0" smtClean="0">
                <a:latin typeface="Times New Roman" pitchFamily="18" charset="0"/>
                <a:ea typeface="Times New Roman" pitchFamily="18" charset="0"/>
                <a:cs typeface="Times New Roman" pitchFamily="18" charset="0"/>
              </a:rPr>
              <a:t> </a:t>
            </a:r>
            <a:r>
              <a:rPr lang="en-US" sz="4000" i="1" dirty="0">
                <a:latin typeface="Times New Roman" pitchFamily="18" charset="0"/>
                <a:cs typeface="Times New Roman" pitchFamily="18" charset="0"/>
              </a:rPr>
              <a:t>từ năm 1068 nhà Tống ráo riết chuẩn </a:t>
            </a:r>
            <a:r>
              <a:rPr lang="en-US" sz="4000" i="1" dirty="0" err="1">
                <a:latin typeface="Times New Roman" pitchFamily="18" charset="0"/>
                <a:cs typeface="Times New Roman" pitchFamily="18" charset="0"/>
              </a:rPr>
              <a:t>bị</a:t>
            </a:r>
            <a:r>
              <a:rPr lang="en-US" sz="4000" i="1" dirty="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làm</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gì</a:t>
            </a:r>
            <a:r>
              <a:rPr lang="en-US" sz="4000" i="1" dirty="0" smtClean="0">
                <a:latin typeface="Times New Roman" pitchFamily="18" charset="0"/>
                <a:cs typeface="Times New Roman" pitchFamily="18" charset="0"/>
              </a:rPr>
              <a:t> </a:t>
            </a:r>
            <a:r>
              <a:rPr lang="en-US" sz="4000" i="1" dirty="0">
                <a:latin typeface="Times New Roman" pitchFamily="18" charset="0"/>
                <a:cs typeface="Times New Roman" pitchFamily="18" charset="0"/>
              </a:rPr>
              <a:t>?</a:t>
            </a:r>
          </a:p>
          <a:p>
            <a:pPr algn="just" fontAlgn="base">
              <a:spcBef>
                <a:spcPct val="0"/>
              </a:spcBef>
              <a:spcAft>
                <a:spcPct val="0"/>
              </a:spcAft>
            </a:pPr>
            <a:r>
              <a:rPr lang="en-US" sz="4000" i="1" dirty="0" smtClean="0">
                <a:latin typeface="Times New Roman" pitchFamily="18" charset="0"/>
                <a:ea typeface="Times New Roman" pitchFamily="18" charset="0"/>
                <a:cs typeface="Times New Roman" pitchFamily="18" charset="0"/>
              </a:rPr>
              <a:t>2. </a:t>
            </a:r>
            <a:r>
              <a:rPr lang="en-US" sz="4000" i="1" dirty="0" err="1" smtClean="0">
                <a:latin typeface="Times New Roman" pitchFamily="18" charset="0"/>
                <a:cs typeface="Times New Roman" pitchFamily="18" charset="0"/>
              </a:rPr>
              <a:t>Trước</a:t>
            </a:r>
            <a:r>
              <a:rPr lang="en-US" sz="4000" i="1" dirty="0" smtClean="0">
                <a:latin typeface="Times New Roman" pitchFamily="18" charset="0"/>
                <a:cs typeface="Times New Roman" pitchFamily="18" charset="0"/>
              </a:rPr>
              <a:t> </a:t>
            </a:r>
            <a:r>
              <a:rPr lang="en-US" sz="4000" i="1" dirty="0">
                <a:latin typeface="Times New Roman" pitchFamily="18" charset="0"/>
                <a:cs typeface="Times New Roman" pitchFamily="18" charset="0"/>
              </a:rPr>
              <a:t>tình hình đó ai là người lãnh đạo cuộc kháng chiến chống quân Tống?</a:t>
            </a:r>
          </a:p>
        </p:txBody>
      </p:sp>
      <p:sp>
        <p:nvSpPr>
          <p:cNvPr id="5" name="TextBox 4"/>
          <p:cNvSpPr txBox="1"/>
          <p:nvPr/>
        </p:nvSpPr>
        <p:spPr>
          <a:xfrm>
            <a:off x="1219200" y="568166"/>
            <a:ext cx="9677400" cy="2062103"/>
          </a:xfrm>
          <a:prstGeom prst="rect">
            <a:avLst/>
          </a:prstGeom>
          <a:noFill/>
        </p:spPr>
        <p:txBody>
          <a:bodyPr wrap="square" rtlCol="0">
            <a:spAutoFit/>
          </a:bodyPr>
          <a:lstStyle/>
          <a:p>
            <a:pPr marL="285750" indent="-285750" algn="ctr"/>
            <a:r>
              <a:rPr lang="en-GB" sz="3200" b="1" dirty="0" err="1">
                <a:latin typeface="Times New Roman" pitchFamily="18" charset="0"/>
                <a:cs typeface="Times New Roman" pitchFamily="18" charset="0"/>
              </a:rPr>
              <a:t>Thứ</a:t>
            </a:r>
            <a:r>
              <a:rPr lang="en-GB" sz="3200" b="1" dirty="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năm</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ngày</a:t>
            </a:r>
            <a:r>
              <a:rPr lang="en-GB" sz="3200" b="1" dirty="0">
                <a:latin typeface="Times New Roman" pitchFamily="18" charset="0"/>
                <a:cs typeface="Times New Roman" pitchFamily="18" charset="0"/>
              </a:rPr>
              <a:t> </a:t>
            </a:r>
            <a:r>
              <a:rPr lang="en-GB" sz="3200" b="1" dirty="0">
                <a:latin typeface="Times New Roman" pitchFamily="18" charset="0"/>
                <a:cs typeface="Times New Roman" pitchFamily="18" charset="0"/>
              </a:rPr>
              <a:t>1</a:t>
            </a:r>
            <a:r>
              <a:rPr lang="en-GB" sz="3200" b="1" dirty="0" smtClean="0">
                <a:latin typeface="Times New Roman" pitchFamily="18" charset="0"/>
                <a:cs typeface="Times New Roman" pitchFamily="18" charset="0"/>
              </a:rPr>
              <a:t> </a:t>
            </a:r>
            <a:r>
              <a:rPr lang="en-GB" sz="3200" b="1" dirty="0" err="1">
                <a:latin typeface="Times New Roman" pitchFamily="18" charset="0"/>
                <a:cs typeface="Times New Roman" pitchFamily="18" charset="0"/>
              </a:rPr>
              <a:t>tháng</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12 </a:t>
            </a:r>
            <a:r>
              <a:rPr lang="en-GB" sz="3200" b="1" dirty="0">
                <a:latin typeface="Times New Roman" pitchFamily="18" charset="0"/>
                <a:cs typeface="Times New Roman" pitchFamily="18" charset="0"/>
              </a:rPr>
              <a:t>năm </a:t>
            </a:r>
            <a:r>
              <a:rPr lang="en-GB" sz="3200" b="1" dirty="0" smtClean="0">
                <a:latin typeface="Times New Roman" pitchFamily="18" charset="0"/>
                <a:cs typeface="Times New Roman" pitchFamily="18" charset="0"/>
              </a:rPr>
              <a:t>2022</a:t>
            </a:r>
            <a:endParaRPr lang="en-GB" sz="3200" b="1" dirty="0">
              <a:latin typeface="Times New Roman" pitchFamily="18" charset="0"/>
              <a:cs typeface="Times New Roman" pitchFamily="18" charset="0"/>
            </a:endParaRPr>
          </a:p>
          <a:p>
            <a:pPr algn="ctr"/>
            <a:r>
              <a:rPr lang="en-GB" sz="3200" b="1" dirty="0" err="1">
                <a:latin typeface="Times New Roman" pitchFamily="18" charset="0"/>
                <a:cs typeface="Times New Roman" pitchFamily="18" charset="0"/>
              </a:rPr>
              <a:t>Lịch</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sử</a:t>
            </a:r>
            <a:endParaRPr lang="en-GB" sz="3200" b="1" dirty="0">
              <a:latin typeface="Times New Roman" pitchFamily="18" charset="0"/>
              <a:cs typeface="Times New Roman" pitchFamily="18" charset="0"/>
            </a:endParaRPr>
          </a:p>
          <a:p>
            <a:pPr algn="ct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endPar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6991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841"/>
                                        </p:tgtEl>
                                        <p:attrNameLst>
                                          <p:attrName>style.visibility</p:attrName>
                                        </p:attrNameLst>
                                      </p:cBhvr>
                                      <p:to>
                                        <p:strVal val="visible"/>
                                      </p:to>
                                    </p:set>
                                    <p:animEffect transition="in" filter="barn(inVertical)">
                                      <p:cBhvr>
                                        <p:cTn id="21"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84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068846"/>
            <a:ext cx="86106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động 1: </a:t>
            </a:r>
            <a:r>
              <a:rPr lang="en-GB" sz="3600" b="1" dirty="0" err="1">
                <a:latin typeface="Times New Roman" pitchFamily="18" charset="0"/>
                <a:cs typeface="Times New Roman" pitchFamily="18" charset="0"/>
              </a:rPr>
              <a:t>Tìm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hiểu</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hoàn</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cảnh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lịch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sử</a:t>
            </a:r>
            <a:endParaRPr lang="en-GB" sz="3600" b="1" dirty="0">
              <a:latin typeface="Times New Roman" pitchFamily="18" charset="0"/>
              <a:cs typeface="Times New Roman" pitchFamily="18" charset="0"/>
            </a:endParaRPr>
          </a:p>
        </p:txBody>
      </p:sp>
      <p:sp>
        <p:nvSpPr>
          <p:cNvPr id="6" name="TextBox 5"/>
          <p:cNvSpPr txBox="1"/>
          <p:nvPr/>
        </p:nvSpPr>
        <p:spPr>
          <a:xfrm>
            <a:off x="1219200" y="2971800"/>
            <a:ext cx="10134600" cy="1323439"/>
          </a:xfrm>
          <a:prstGeom prst="rect">
            <a:avLst/>
          </a:prstGeom>
          <a:solidFill>
            <a:schemeClr val="bg1">
              <a:lumMod val="95000"/>
            </a:schemeClr>
          </a:solidFill>
        </p:spPr>
        <p:txBody>
          <a:bodyPr wrap="square" rtlCol="0">
            <a:spAutoFit/>
          </a:bodyPr>
          <a:lstStyle/>
          <a:p>
            <a:r>
              <a:rPr lang="en-US" sz="4000" b="1" dirty="0">
                <a:solidFill>
                  <a:srgbClr val="0000FF"/>
                </a:solidFill>
                <a:latin typeface="Times New Roman" pitchFamily="18" charset="0"/>
                <a:cs typeface="Times New Roman" pitchFamily="18" charset="0"/>
              </a:rPr>
              <a:t>1. </a:t>
            </a:r>
            <a:r>
              <a:rPr lang="en-US" sz="4000" b="1" dirty="0" err="1" smtClean="0">
                <a:solidFill>
                  <a:srgbClr val="0000FF"/>
                </a:solidFill>
                <a:latin typeface="Times New Roman" pitchFamily="18" charset="0"/>
                <a:cs typeface="Times New Roman" pitchFamily="18" charset="0"/>
              </a:rPr>
              <a:t>Từ</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năm</a:t>
            </a:r>
            <a:r>
              <a:rPr lang="en-US" sz="4000" b="1" dirty="0" smtClean="0">
                <a:solidFill>
                  <a:srgbClr val="0000FF"/>
                </a:solidFill>
                <a:latin typeface="Times New Roman" pitchFamily="18" charset="0"/>
                <a:cs typeface="Times New Roman" pitchFamily="18" charset="0"/>
              </a:rPr>
              <a:t> 1086, </a:t>
            </a:r>
            <a:r>
              <a:rPr lang="en-US" sz="4000" b="1" dirty="0" err="1" smtClean="0">
                <a:solidFill>
                  <a:srgbClr val="0000FF"/>
                </a:solidFill>
                <a:latin typeface="Times New Roman" pitchFamily="18" charset="0"/>
                <a:cs typeface="Times New Roman" pitchFamily="18" charset="0"/>
              </a:rPr>
              <a:t>nhà</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ráo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riết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chuẩn</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bị</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để</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xâm</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lược</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nước ta.</a:t>
            </a:r>
          </a:p>
        </p:txBody>
      </p:sp>
      <p:sp>
        <p:nvSpPr>
          <p:cNvPr id="7" name="TextBox 6"/>
          <p:cNvSpPr txBox="1"/>
          <p:nvPr/>
        </p:nvSpPr>
        <p:spPr>
          <a:xfrm>
            <a:off x="1219200" y="4315094"/>
            <a:ext cx="10134600" cy="1938992"/>
          </a:xfrm>
          <a:prstGeom prst="rect">
            <a:avLst/>
          </a:prstGeom>
          <a:solidFill>
            <a:schemeClr val="bg1">
              <a:lumMod val="95000"/>
            </a:schemeClr>
          </a:solidFill>
        </p:spPr>
        <p:txBody>
          <a:bodyPr wrap="square" rtlCol="0">
            <a:spAutoFit/>
          </a:bodyPr>
          <a:lstStyle/>
          <a:p>
            <a:r>
              <a:rPr lang="en-US" sz="4000" b="1" dirty="0">
                <a:solidFill>
                  <a:srgbClr val="0000FF"/>
                </a:solidFill>
                <a:latin typeface="Times New Roman" pitchFamily="18" charset="0"/>
                <a:cs typeface="Times New Roman" pitchFamily="18" charset="0"/>
              </a:rPr>
              <a:t>2. Lý Thường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được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triều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đình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giao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chỉ</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huy</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cuộc</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kháng chiến chống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Tống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xâm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lược</a:t>
            </a:r>
            <a:r>
              <a:rPr lang="en-US" sz="40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53830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571465"/>
            <a:ext cx="6553200" cy="5078313"/>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Lý</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1019, </a:t>
            </a:r>
            <a:r>
              <a:rPr lang="en-US" sz="3600" b="1" dirty="0" err="1">
                <a:latin typeface="Times New Roman" pitchFamily="18" charset="0"/>
                <a:cs typeface="Times New Roman" pitchFamily="18" charset="0"/>
              </a:rPr>
              <a:t>mất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1105.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làng</a:t>
            </a:r>
            <a:r>
              <a:rPr lang="en-US" sz="3600" b="1" dirty="0">
                <a:latin typeface="Times New Roman" pitchFamily="18" charset="0"/>
                <a:cs typeface="Times New Roman" pitchFamily="18" charset="0"/>
              </a:rPr>
              <a:t> An </a:t>
            </a:r>
            <a:r>
              <a:rPr lang="en-US" sz="3600" b="1" dirty="0" err="1">
                <a:latin typeface="Times New Roman" pitchFamily="18" charset="0"/>
                <a:cs typeface="Times New Roman" pitchFamily="18" charset="0"/>
              </a:rPr>
              <a:t>Xá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Đức</a:t>
            </a:r>
            <a:r>
              <a:rPr lang="en-US" sz="3600" b="1" dirty="0">
                <a:latin typeface="Times New Roman" pitchFamily="18" charset="0"/>
                <a:cs typeface="Times New Roman" pitchFamily="18" charset="0"/>
              </a:rPr>
              <a:t>, nay </a:t>
            </a:r>
            <a:r>
              <a:rPr lang="en-US" sz="3600" b="1" dirty="0" err="1">
                <a:latin typeface="Times New Roman" pitchFamily="18" charset="0"/>
                <a:cs typeface="Times New Roman" pitchFamily="18" charset="0"/>
              </a:rPr>
              <a:t>thuộc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Ông là người giàu mưu lược, có biệt tài làm tướng súy, làm quan trải ba đời vua Lý Thái Tông, Lý Thánh Tông, Lý Nhân Tông.</a:t>
            </a:r>
          </a:p>
        </p:txBody>
      </p:sp>
      <p:sp>
        <p:nvSpPr>
          <p:cNvPr id="5" name="Rectangle 4"/>
          <p:cNvSpPr/>
          <p:nvPr/>
        </p:nvSpPr>
        <p:spPr>
          <a:xfrm>
            <a:off x="895866" y="6314697"/>
            <a:ext cx="3961982" cy="400110"/>
          </a:xfrm>
          <a:prstGeom prst="rect">
            <a:avLst/>
          </a:prstGeom>
        </p:spPr>
        <p:txBody>
          <a:bodyPr wrap="none">
            <a:spAutoFit/>
          </a:bodyPr>
          <a:lstStyle/>
          <a:p>
            <a:pPr algn="ctr">
              <a:spcBef>
                <a:spcPct val="50000"/>
              </a:spcBef>
            </a:pPr>
            <a:r>
              <a:rPr lang="en-US" sz="2000" b="1" dirty="0">
                <a:solidFill>
                  <a:srgbClr val="FF0000"/>
                </a:solidFill>
                <a:latin typeface="Times New Roman" pitchFamily="18" charset="0"/>
                <a:cs typeface="Times New Roman" pitchFamily="18" charset="0"/>
              </a:rPr>
              <a:t>LÝ THƯỜNG KIỆT (1019 – 1105)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92" y="381000"/>
            <a:ext cx="4855108"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602489"/>
            <a:ext cx="96774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a:t>
            </a:r>
            <a:r>
              <a:rPr lang="en-GB" sz="3600" b="1" dirty="0" err="1">
                <a:latin typeface="Times New Roman" pitchFamily="18" charset="0"/>
                <a:cs typeface="Times New Roman" pitchFamily="18" charset="0"/>
              </a:rPr>
              <a:t>động</a:t>
            </a:r>
            <a:r>
              <a:rPr lang="en-GB" sz="3600" b="1" dirty="0">
                <a:latin typeface="Times New Roman" pitchFamily="18" charset="0"/>
                <a:cs typeface="Times New Roman" pitchFamily="18" charset="0"/>
              </a:rPr>
              <a:t> 2</a:t>
            </a:r>
            <a:r>
              <a:rPr lang="en-GB" sz="3600" b="1" dirty="0" smtClean="0">
                <a:latin typeface="Times New Roman" pitchFamily="18" charset="0"/>
                <a:cs typeface="Times New Roman" pitchFamily="18" charset="0"/>
              </a:rPr>
              <a:t>:Tìm </a:t>
            </a:r>
            <a:r>
              <a:rPr lang="en-GB" sz="3600" b="1" dirty="0" err="1" smtClean="0">
                <a:latin typeface="Times New Roman" pitchFamily="18" charset="0"/>
                <a:cs typeface="Times New Roman" pitchFamily="18" charset="0"/>
              </a:rPr>
              <a:t>hiểu</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diễn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tiến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và</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kết</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quả</a:t>
            </a:r>
            <a:endParaRPr lang="en-GB" sz="3600" b="1" dirty="0">
              <a:latin typeface="Times New Roman" pitchFamily="18" charset="0"/>
              <a:cs typeface="Times New Roman" pitchFamily="18" charset="0"/>
            </a:endParaRPr>
          </a:p>
        </p:txBody>
      </p:sp>
      <p:sp>
        <p:nvSpPr>
          <p:cNvPr id="9" name="Text Box 6"/>
          <p:cNvSpPr txBox="1">
            <a:spLocks noChangeArrowheads="1"/>
          </p:cNvSpPr>
          <p:nvPr/>
        </p:nvSpPr>
        <p:spPr bwMode="auto">
          <a:xfrm>
            <a:off x="38098" y="3206069"/>
            <a:ext cx="12039599" cy="646331"/>
          </a:xfrm>
          <a:prstGeom prst="rect">
            <a:avLst/>
          </a:prstGeom>
          <a:noFill/>
          <a:ln w="9525">
            <a:noFill/>
            <a:miter lim="800000"/>
            <a:headEnd/>
            <a:tailEnd/>
          </a:ln>
        </p:spPr>
        <p:txBody>
          <a:bodyPr wrap="square">
            <a:spAutoFit/>
          </a:bodyPr>
          <a:lstStyle/>
          <a:p>
            <a:pPr indent="234950">
              <a:spcBef>
                <a:spcPct val="50000"/>
              </a:spcBef>
            </a:pPr>
            <a:r>
              <a:rPr lang="en-US" sz="3600" b="1" dirty="0" smtClean="0">
                <a:solidFill>
                  <a:srgbClr val="FF0000"/>
                </a:solidFill>
                <a:latin typeface="Times New Roman" pitchFamily="18" charset="0"/>
                <a:cs typeface="Times New Roman" pitchFamily="18" charset="0"/>
              </a:rPr>
              <a:t>1.Lý </a:t>
            </a:r>
            <a:r>
              <a:rPr lang="en-US" sz="3600" b="1" dirty="0" err="1">
                <a:solidFill>
                  <a:srgbClr val="FF0000"/>
                </a:solidFill>
                <a:latin typeface="Times New Roman" pitchFamily="18" charset="0"/>
                <a:cs typeface="Times New Roman" pitchFamily="18" charset="0"/>
              </a:rPr>
              <a:t>Thường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tấn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Tống</a:t>
            </a:r>
            <a:r>
              <a:rPr lang="en-US" sz="3600" b="1" dirty="0">
                <a:solidFill>
                  <a:srgbClr val="FF0000"/>
                </a:solidFill>
                <a:latin typeface="Times New Roman" pitchFamily="18" charset="0"/>
                <a:cs typeface="Times New Roman" pitchFamily="18" charset="0"/>
              </a:rPr>
              <a:t>.</a:t>
            </a:r>
          </a:p>
        </p:txBody>
      </p:sp>
      <p:sp>
        <p:nvSpPr>
          <p:cNvPr id="10" name="Text Box 6"/>
          <p:cNvSpPr txBox="1">
            <a:spLocks noChangeArrowheads="1"/>
          </p:cNvSpPr>
          <p:nvPr/>
        </p:nvSpPr>
        <p:spPr bwMode="auto">
          <a:xfrm>
            <a:off x="1538652" y="3864373"/>
            <a:ext cx="9038493" cy="1323439"/>
          </a:xfrm>
          <a:prstGeom prst="rect">
            <a:avLst/>
          </a:prstGeom>
          <a:noFill/>
          <a:ln w="9525">
            <a:noFill/>
            <a:miter lim="800000"/>
            <a:headEnd/>
            <a:tailEnd/>
          </a:ln>
        </p:spPr>
        <p:txBody>
          <a:bodyPr wrap="square">
            <a:spAutoFit/>
          </a:bodyPr>
          <a:lstStyle/>
          <a:p>
            <a:pPr indent="234950">
              <a:spcBef>
                <a:spcPct val="50000"/>
              </a:spcBef>
            </a:pPr>
            <a:r>
              <a:rPr lang="en-US" sz="4000" b="1" i="1" dirty="0" err="1" smtClean="0">
                <a:latin typeface="Times New Roman" pitchFamily="18" charset="0"/>
                <a:cs typeface="Times New Roman" pitchFamily="18" charset="0"/>
              </a:rPr>
              <a:t>Lý</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Thường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Kiệt</a:t>
            </a:r>
            <a:r>
              <a:rPr lang="en-US" sz="4000" b="1" i="1" dirty="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cho</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quân</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đánh</a:t>
            </a:r>
            <a:r>
              <a:rPr lang="en-US" sz="4000" b="1" i="1" dirty="0" smtClean="0">
                <a:latin typeface="Times New Roman" pitchFamily="18" charset="0"/>
                <a:cs typeface="Times New Roman" pitchFamily="18" charset="0"/>
              </a:rPr>
              <a:t> sang </a:t>
            </a:r>
            <a:r>
              <a:rPr lang="en-US" sz="4000" b="1" i="1" dirty="0" err="1" smtClean="0">
                <a:latin typeface="Times New Roman" pitchFamily="18" charset="0"/>
                <a:cs typeface="Times New Roman" pitchFamily="18" charset="0"/>
              </a:rPr>
              <a:t>đất</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nhà</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Tống</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để</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làm</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gì</a:t>
            </a:r>
            <a:r>
              <a:rPr lang="en-US" sz="4000" b="1" i="1" dirty="0">
                <a:latin typeface="Times New Roman" pitchFamily="18" charset="0"/>
                <a:cs typeface="Times New Roman" pitchFamily="18" charset="0"/>
              </a:rPr>
              <a:t>?</a:t>
            </a:r>
          </a:p>
        </p:txBody>
      </p:sp>
      <p:sp>
        <p:nvSpPr>
          <p:cNvPr id="11" name="Text Box 8"/>
          <p:cNvSpPr txBox="1">
            <a:spLocks noChangeArrowheads="1"/>
          </p:cNvSpPr>
          <p:nvPr/>
        </p:nvSpPr>
        <p:spPr bwMode="auto">
          <a:xfrm>
            <a:off x="1330964" y="3859143"/>
            <a:ext cx="9453870" cy="1938992"/>
          </a:xfrm>
          <a:prstGeom prst="rect">
            <a:avLst/>
          </a:prstGeom>
          <a:noFill/>
          <a:ln w="9525">
            <a:noFill/>
            <a:miter lim="800000"/>
            <a:headEnd/>
            <a:tailEnd/>
          </a:ln>
        </p:spPr>
        <p:txBody>
          <a:bodyPr wrap="square">
            <a:spAutoFit/>
          </a:bodyPr>
          <a:lstStyle/>
          <a:p>
            <a:pPr indent="234950">
              <a:spcBef>
                <a:spcPct val="50000"/>
              </a:spcBef>
            </a:pPr>
            <a:r>
              <a:rPr lang="en-US" sz="4000" b="1" dirty="0" err="1">
                <a:solidFill>
                  <a:srgbClr val="0000FF"/>
                </a:solidFill>
                <a:latin typeface="Times New Roman" pitchFamily="18" charset="0"/>
                <a:cs typeface="Times New Roman" pitchFamily="18" charset="0"/>
              </a:rPr>
              <a:t>Lý</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trương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ngồi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yên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đem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trước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chặn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giặc</a:t>
            </a:r>
            <a:r>
              <a:rPr lang="en-US" sz="40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2732199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1015</TotalTime>
  <Words>934</Words>
  <Application>Microsoft Office PowerPoint</Application>
  <PresentationFormat>Custom</PresentationFormat>
  <Paragraphs>87</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Equity</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91</cp:revision>
  <dcterms:created xsi:type="dcterms:W3CDTF">2017-04-27T13:40:07Z</dcterms:created>
  <dcterms:modified xsi:type="dcterms:W3CDTF">2022-12-01T02:23:40Z</dcterms:modified>
</cp:coreProperties>
</file>